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1111" r:id="rId2"/>
    <p:sldId id="1119" r:id="rId3"/>
    <p:sldId id="1151" r:id="rId4"/>
    <p:sldId id="1122" r:id="rId5"/>
    <p:sldId id="1149" r:id="rId6"/>
    <p:sldId id="1150" r:id="rId7"/>
    <p:sldId id="1040" r:id="rId8"/>
    <p:sldId id="1041" r:id="rId9"/>
    <p:sldId id="1042" r:id="rId10"/>
    <p:sldId id="1043" r:id="rId11"/>
    <p:sldId id="1044" r:id="rId12"/>
    <p:sldId id="1045" r:id="rId13"/>
    <p:sldId id="1046" r:id="rId14"/>
    <p:sldId id="1048" r:id="rId15"/>
    <p:sldId id="1049" r:id="rId16"/>
    <p:sldId id="1050" r:id="rId17"/>
    <p:sldId id="1051" r:id="rId18"/>
    <p:sldId id="1052" r:id="rId19"/>
    <p:sldId id="1053" r:id="rId20"/>
    <p:sldId id="1054" r:id="rId21"/>
    <p:sldId id="1057" r:id="rId22"/>
    <p:sldId id="1056" r:id="rId23"/>
    <p:sldId id="1129" r:id="rId24"/>
    <p:sldId id="1058" r:id="rId25"/>
    <p:sldId id="1059" r:id="rId26"/>
    <p:sldId id="1060" r:id="rId27"/>
    <p:sldId id="1061" r:id="rId28"/>
    <p:sldId id="1066" r:id="rId29"/>
    <p:sldId id="1071" r:id="rId30"/>
    <p:sldId id="1131" r:id="rId31"/>
    <p:sldId id="1135" r:id="rId32"/>
    <p:sldId id="1073" r:id="rId33"/>
    <p:sldId id="1076" r:id="rId34"/>
    <p:sldId id="1077" r:id="rId35"/>
    <p:sldId id="1078" r:id="rId36"/>
    <p:sldId id="1079" r:id="rId37"/>
    <p:sldId id="1080" r:id="rId38"/>
    <p:sldId id="1082" r:id="rId39"/>
    <p:sldId id="1084" r:id="rId40"/>
    <p:sldId id="1085" r:id="rId41"/>
    <p:sldId id="1081" r:id="rId42"/>
    <p:sldId id="1155" r:id="rId43"/>
    <p:sldId id="1141" r:id="rId44"/>
    <p:sldId id="1157" r:id="rId45"/>
    <p:sldId id="1091" r:id="rId46"/>
    <p:sldId id="1092" r:id="rId47"/>
    <p:sldId id="1095" r:id="rId48"/>
    <p:sldId id="1096" r:id="rId49"/>
    <p:sldId id="1147" r:id="rId50"/>
    <p:sldId id="1097" r:id="rId51"/>
    <p:sldId id="1099" r:id="rId52"/>
    <p:sldId id="1100" r:id="rId53"/>
    <p:sldId id="1102" r:id="rId54"/>
    <p:sldId id="1101" r:id="rId55"/>
    <p:sldId id="1103" r:id="rId56"/>
    <p:sldId id="1104" r:id="rId57"/>
    <p:sldId id="1105" r:id="rId58"/>
    <p:sldId id="1137" r:id="rId59"/>
    <p:sldId id="1153" r:id="rId60"/>
    <p:sldId id="1138" r:id="rId61"/>
    <p:sldId id="1152" r:id="rId62"/>
    <p:sldId id="1148" r:id="rId63"/>
    <p:sldId id="1154" r:id="rId64"/>
    <p:sldId id="1142" r:id="rId65"/>
    <p:sldId id="1156" r:id="rId66"/>
    <p:sldId id="1143" r:id="rId67"/>
    <p:sldId id="1158" r:id="rId68"/>
    <p:sldId id="1110" r:id="rId6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A44"/>
    <a:srgbClr val="660066"/>
    <a:srgbClr val="A20F58"/>
    <a:srgbClr val="110AFF"/>
    <a:srgbClr val="7030A0"/>
    <a:srgbClr val="641866"/>
    <a:srgbClr val="BFBFBF"/>
    <a:srgbClr val="5193FF"/>
    <a:srgbClr val="FFFFFF"/>
    <a:srgbClr val="00B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 autoAdjust="0"/>
    <p:restoredTop sz="98894" autoAdjust="0"/>
  </p:normalViewPr>
  <p:slideViewPr>
    <p:cSldViewPr>
      <p:cViewPr>
        <p:scale>
          <a:sx n="130" d="100"/>
          <a:sy n="130" d="100"/>
        </p:scale>
        <p:origin x="102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10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0BCB7-985B-934A-8B41-02D9050D5759}" type="datetimeFigureOut">
              <a:rPr lang="fr-FR" smtClean="0"/>
              <a:t>06/10/2020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AG BIG  03-02-2015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61316-C955-0B4C-B99D-42698D2567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89453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fr-FR" smtClean="0"/>
              <a:t>AG BIG  03-02-2015</a:t>
            </a: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D251E3-D745-E144-AB7F-FA9EA45A423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0292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AG BIG  03-02-2015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9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14D037-2EA4-4A45-92A8-90F5D4CEC1D0}" type="slidenum">
              <a:rPr lang="fr-FR" sz="1200"/>
              <a:pPr/>
              <a:t>2</a:t>
            </a:fld>
            <a:endParaRPr lang="fr-FR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40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  <p:sp>
        <p:nvSpPr>
          <p:cNvPr id="9523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05C476-60BD-014E-A3FA-9C56EAAF58B8}" type="slidenum">
              <a:rPr lang="fr-FR" sz="1200"/>
              <a:pPr/>
              <a:t>10</a:t>
            </a:fld>
            <a:endParaRPr lang="fr-FR" sz="1200"/>
          </a:p>
        </p:txBody>
      </p:sp>
    </p:spTree>
    <p:extLst>
      <p:ext uri="{BB962C8B-B14F-4D97-AF65-F5344CB8AC3E}">
        <p14:creationId xmlns:p14="http://schemas.microsoft.com/office/powerpoint/2010/main" val="802577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711D-5353-954F-BBE1-168305FF724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199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Representative</a:t>
            </a:r>
            <a:r>
              <a:rPr lang="fr-FR" dirty="0" smtClean="0"/>
              <a:t> </a:t>
            </a:r>
            <a:r>
              <a:rPr lang="fr-FR" dirty="0" err="1" smtClean="0"/>
              <a:t>genomic</a:t>
            </a:r>
            <a:r>
              <a:rPr lang="fr-FR" dirty="0" smtClean="0"/>
              <a:t> locus </a:t>
            </a:r>
            <a:r>
              <a:rPr lang="fr-FR" dirty="0" err="1" smtClean="0"/>
              <a:t>comparing</a:t>
            </a:r>
            <a:r>
              <a:rPr lang="fr-FR" dirty="0" smtClean="0"/>
              <a:t> the </a:t>
            </a:r>
            <a:r>
              <a:rPr lang="fr-FR" dirty="0" err="1" smtClean="0"/>
              <a:t>relationship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DNase</a:t>
            </a:r>
            <a:r>
              <a:rPr lang="fr-FR" dirty="0" smtClean="0"/>
              <a:t> I–</a:t>
            </a:r>
            <a:r>
              <a:rPr lang="fr-FR" dirty="0" err="1" smtClean="0"/>
              <a:t>seq</a:t>
            </a:r>
            <a:r>
              <a:rPr lang="fr-FR" dirty="0" smtClean="0"/>
              <a:t>, </a:t>
            </a:r>
            <a:r>
              <a:rPr lang="fr-FR" dirty="0" err="1" smtClean="0"/>
              <a:t>AdMTase-seq</a:t>
            </a:r>
            <a:r>
              <a:rPr lang="fr-FR" dirty="0" smtClean="0"/>
              <a:t>, and </a:t>
            </a:r>
            <a:r>
              <a:rPr lang="fr-FR" dirty="0" err="1" smtClean="0"/>
              <a:t>Fiber-seq</a:t>
            </a:r>
            <a:r>
              <a:rPr lang="fr-FR" dirty="0" smtClean="0"/>
              <a:t> at </a:t>
            </a:r>
            <a:r>
              <a:rPr lang="fr-FR" dirty="0" err="1" smtClean="0"/>
              <a:t>neighboring</a:t>
            </a:r>
            <a:r>
              <a:rPr lang="fr-FR" dirty="0" smtClean="0"/>
              <a:t> </a:t>
            </a:r>
            <a:r>
              <a:rPr lang="fr-FR" dirty="0" err="1" smtClean="0"/>
              <a:t>DHSs</a:t>
            </a:r>
            <a:r>
              <a:rPr lang="fr-FR" dirty="0" smtClean="0"/>
              <a:t> exposes the </a:t>
            </a:r>
            <a:r>
              <a:rPr lang="fr-FR" dirty="0" err="1" smtClean="0"/>
              <a:t>predominant</a:t>
            </a:r>
            <a:r>
              <a:rPr lang="fr-FR" dirty="0" smtClean="0"/>
              <a:t> all-or-none actuation of </a:t>
            </a:r>
            <a:r>
              <a:rPr lang="fr-FR" dirty="0" err="1" smtClean="0"/>
              <a:t>individual</a:t>
            </a:r>
            <a:r>
              <a:rPr lang="fr-FR" dirty="0" smtClean="0"/>
              <a:t> </a:t>
            </a:r>
            <a:r>
              <a:rPr lang="fr-FR" dirty="0" err="1" smtClean="0"/>
              <a:t>DHSs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5711D-5353-954F-BBE1-168305FF724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E57E2B-6D3A-254F-BE91-EFDCD765817D}" type="slidenum">
              <a:rPr lang="fr-FR"/>
              <a:pPr/>
              <a:t>50</a:t>
            </a:fld>
            <a:endParaRPr lang="fr-FR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0888" cy="3419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78335" cy="410699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79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55D81-E87F-2840-B31F-D2F2CAE5604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7BB7-B4F5-9C4A-B38A-5A91EA1FA7D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07F31-AE24-7142-9BAB-E798E5EBFDA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064E-54AD-5140-AA88-BE00A1AB5F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88F29-BA0E-DB4A-AB68-FFD81E6B1E8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67A60-B2BF-F541-9F58-110E6D285A4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AB74C-4C34-0047-9D8E-FA44E581F0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E40B7-968C-B647-B594-4DDE135B21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70DAA-9DEE-3A4D-B099-DE6937D7229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8C280-E519-F04B-8547-7FAB38640F3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0D591-D44D-7447-9724-B71F667D059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6E9AB92-35FD-A443-8634-C27F3063942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Document_Microsoft_Word_97_-_20041.doc"/><Relationship Id="rId5" Type="http://schemas.openxmlformats.org/officeDocument/2006/relationships/image" Target="../media/image1.emf"/><Relationship Id="rId6" Type="http://schemas.openxmlformats.org/officeDocument/2006/relationships/image" Target="../media/image2.png"/><Relationship Id="rId7" Type="http://schemas.openxmlformats.org/officeDocument/2006/relationships/image" Target="../media/image3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.wdp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4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9.png"/><Relationship Id="rId5" Type="http://schemas.openxmlformats.org/officeDocument/2006/relationships/image" Target="../media/image24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4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9.png"/><Relationship Id="rId5" Type="http://schemas.openxmlformats.org/officeDocument/2006/relationships/image" Target="../media/image24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tiff"/><Relationship Id="rId3" Type="http://schemas.openxmlformats.org/officeDocument/2006/relationships/image" Target="../media/image96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91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2"/>
          <p:cNvGraphicFramePr>
            <a:graphicFrameLocks noChangeAspect="1"/>
          </p:cNvGraphicFramePr>
          <p:nvPr>
            <p:extLst/>
          </p:nvPr>
        </p:nvGraphicFramePr>
        <p:xfrm>
          <a:off x="107504" y="5733256"/>
          <a:ext cx="10255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" name="Document" r:id="rId4" imgW="679704" imgH="676656" progId="Word.Document.8">
                  <p:embed/>
                </p:oleObj>
              </mc:Choice>
              <mc:Fallback>
                <p:oleObj name="Document" r:id="rId4" imgW="679704" imgH="6766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5733256"/>
                        <a:ext cx="1025525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55576" y="3671036"/>
            <a:ext cx="7632848" cy="278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lvl="1" algn="ctr">
              <a:lnSpc>
                <a:spcPct val="110000"/>
              </a:lnSpc>
              <a:spcBef>
                <a:spcPct val="50000"/>
              </a:spcBef>
              <a:spcAft>
                <a:spcPts val="600"/>
              </a:spcAft>
            </a:pPr>
            <a:r>
              <a:rPr lang="fr-FR" sz="1600" dirty="0">
                <a:latin typeface="Avenir Light"/>
                <a:cs typeface="Avenir Light"/>
              </a:rPr>
              <a:t>Claude </a:t>
            </a:r>
            <a:r>
              <a:rPr lang="fr-FR" sz="1600" dirty="0" smtClean="0">
                <a:latin typeface="Avenir Light"/>
                <a:cs typeface="Avenir Light"/>
              </a:rPr>
              <a:t>THERMES</a:t>
            </a:r>
          </a:p>
          <a:p>
            <a:pPr lvl="1" algn="ctr">
              <a:lnSpc>
                <a:spcPct val="50000"/>
              </a:lnSpc>
              <a:spcBef>
                <a:spcPct val="50000"/>
              </a:spcBef>
            </a:pPr>
            <a:endParaRPr lang="fr-FR" sz="1600" dirty="0" smtClean="0">
              <a:latin typeface="Avenir Light"/>
              <a:cs typeface="Avenir Light"/>
            </a:endParaRPr>
          </a:p>
          <a:p>
            <a:pPr lvl="1" algn="ctr">
              <a:lnSpc>
                <a:spcPct val="50000"/>
              </a:lnSpc>
              <a:spcBef>
                <a:spcPct val="50000"/>
              </a:spcBef>
            </a:pPr>
            <a:r>
              <a:rPr lang="fr-FR" sz="1600" dirty="0" smtClean="0">
                <a:latin typeface="Avenir Light"/>
                <a:cs typeface="Avenir Light"/>
              </a:rPr>
              <a:t>PLATEFORME DE SÉQUENÇAGE I2BC</a:t>
            </a:r>
          </a:p>
          <a:p>
            <a:pPr lvl="1" algn="ctr">
              <a:lnSpc>
                <a:spcPct val="50000"/>
              </a:lnSpc>
              <a:spcBef>
                <a:spcPct val="50000"/>
              </a:spcBef>
            </a:pPr>
            <a:endParaRPr lang="fr-FR" sz="1600" dirty="0" smtClean="0">
              <a:latin typeface="Avenir Light"/>
              <a:cs typeface="Avenir Light"/>
            </a:endParaRPr>
          </a:p>
          <a:p>
            <a:pPr lvl="1" algn="ctr">
              <a:lnSpc>
                <a:spcPct val="50000"/>
              </a:lnSpc>
              <a:spcBef>
                <a:spcPct val="50000"/>
              </a:spcBef>
            </a:pPr>
            <a:r>
              <a:rPr lang="fr-FR" sz="1600" dirty="0" smtClean="0">
                <a:latin typeface="Avenir Light"/>
                <a:cs typeface="Avenir Light"/>
              </a:rPr>
              <a:t>INSTITUT DE BILOGIE INTÉGRATIVE DE LA CELLULE</a:t>
            </a:r>
          </a:p>
          <a:p>
            <a:pPr lvl="1" algn="ctr">
              <a:lnSpc>
                <a:spcPct val="50000"/>
              </a:lnSpc>
              <a:spcBef>
                <a:spcPct val="50000"/>
              </a:spcBef>
            </a:pPr>
            <a:endParaRPr lang="fr-FR" sz="1600" dirty="0">
              <a:latin typeface="Avenir Light"/>
              <a:cs typeface="Avenir Light"/>
            </a:endParaRPr>
          </a:p>
          <a:p>
            <a:pPr lvl="1" algn="ctr">
              <a:lnSpc>
                <a:spcPct val="50000"/>
              </a:lnSpc>
              <a:spcBef>
                <a:spcPct val="50000"/>
              </a:spcBef>
            </a:pPr>
            <a:r>
              <a:rPr lang="fr-FR" sz="1600" dirty="0" smtClean="0">
                <a:latin typeface="Avenir Light"/>
                <a:cs typeface="Avenir Light"/>
              </a:rPr>
              <a:t>GIF-SUR-YVETTE</a:t>
            </a:r>
          </a:p>
          <a:p>
            <a:pPr lvl="1" algn="ctr">
              <a:lnSpc>
                <a:spcPct val="110000"/>
              </a:lnSpc>
              <a:spcBef>
                <a:spcPct val="50000"/>
              </a:spcBef>
              <a:spcAft>
                <a:spcPts val="600"/>
              </a:spcAft>
            </a:pPr>
            <a:endParaRPr lang="fr-FR" sz="1600" i="1" dirty="0">
              <a:latin typeface="Avenir Light"/>
              <a:cs typeface="Avenir Light"/>
            </a:endParaRPr>
          </a:p>
          <a:p>
            <a:pPr lvl="1" algn="ctr">
              <a:lnSpc>
                <a:spcPct val="110000"/>
              </a:lnSpc>
              <a:spcBef>
                <a:spcPct val="50000"/>
              </a:spcBef>
              <a:spcAft>
                <a:spcPts val="600"/>
              </a:spcAft>
            </a:pPr>
            <a:r>
              <a:rPr lang="fr-FR" sz="1600" dirty="0">
                <a:latin typeface="Avenir Light"/>
                <a:cs typeface="Avenir Light"/>
              </a:rPr>
              <a:t>9</a:t>
            </a:r>
            <a:r>
              <a:rPr lang="fr-FR" sz="1600" baseline="30000" dirty="0" smtClean="0">
                <a:latin typeface="Avenir Light"/>
                <a:cs typeface="Avenir Light"/>
              </a:rPr>
              <a:t>ème</a:t>
            </a:r>
            <a:r>
              <a:rPr lang="fr-FR" sz="1600" dirty="0" smtClean="0">
                <a:latin typeface="Avenir Light"/>
                <a:cs typeface="Avenir Light"/>
              </a:rPr>
              <a:t> ÉCOLE DE BIOINFORMATIQUE EBAII  -  06/10/2020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5733256"/>
            <a:ext cx="1359310" cy="1080000"/>
          </a:xfrm>
          <a:prstGeom prst="rect">
            <a:avLst/>
          </a:prstGeom>
        </p:spPr>
      </p:pic>
      <p:pic>
        <p:nvPicPr>
          <p:cNvPr id="7" name="Image 6" descr="vapt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-27384"/>
            <a:ext cx="9082019" cy="1868431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512" y="2751311"/>
            <a:ext cx="8712968" cy="46166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en-GB" dirty="0" smtClean="0">
                <a:latin typeface="Avenir Book"/>
                <a:cs typeface="Avenir Book"/>
              </a:rPr>
              <a:t>“LONG READS”</a:t>
            </a:r>
          </a:p>
        </p:txBody>
      </p:sp>
    </p:spTree>
    <p:extLst>
      <p:ext uri="{BB962C8B-B14F-4D97-AF65-F5344CB8AC3E}">
        <p14:creationId xmlns:p14="http://schemas.microsoft.com/office/powerpoint/2010/main" val="11478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1"/>
          <p:cNvSpPr>
            <a:spLocks noChangeArrowheads="1"/>
          </p:cNvSpPr>
          <p:nvPr/>
        </p:nvSpPr>
        <p:spPr bwMode="auto">
          <a:xfrm>
            <a:off x="1399" y="9921"/>
            <a:ext cx="9144001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94210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9" t="13065" b="23830"/>
          <a:stretch>
            <a:fillRect/>
          </a:stretch>
        </p:blipFill>
        <p:spPr bwMode="auto">
          <a:xfrm>
            <a:off x="5148263" y="1700213"/>
            <a:ext cx="30368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ZoneTexte 7"/>
          <p:cNvSpPr txBox="1">
            <a:spLocks noChangeArrowheads="1"/>
          </p:cNvSpPr>
          <p:nvPr/>
        </p:nvSpPr>
        <p:spPr bwMode="auto">
          <a:xfrm>
            <a:off x="5508625" y="5208048"/>
            <a:ext cx="241604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400" u="sng">
                <a:solidFill>
                  <a:srgbClr val="FFFF00"/>
                </a:solidFill>
                <a:latin typeface="Avenir Book"/>
                <a:cs typeface="Avenir Book"/>
              </a:rPr>
              <a:t>MinION - Oxford Nanopore</a:t>
            </a:r>
          </a:p>
          <a:p>
            <a:r>
              <a:rPr lang="fr-FR" sz="1400">
                <a:solidFill>
                  <a:srgbClr val="FFFF00"/>
                </a:solidFill>
                <a:latin typeface="Avenir Book"/>
                <a:cs typeface="Avenir Book"/>
              </a:rPr>
              <a:t>Single molecules</a:t>
            </a:r>
          </a:p>
          <a:p>
            <a:r>
              <a:rPr lang="fr-FR" sz="1400">
                <a:solidFill>
                  <a:srgbClr val="FFFF00"/>
                </a:solidFill>
                <a:latin typeface="Avenir Book"/>
                <a:cs typeface="Avenir Book"/>
              </a:rPr>
              <a:t>&gt; 200 000 bp long</a:t>
            </a:r>
          </a:p>
          <a:p>
            <a:r>
              <a:rPr lang="fr-FR" sz="1400">
                <a:solidFill>
                  <a:srgbClr val="FFFF00"/>
                </a:solidFill>
                <a:latin typeface="Avenir Book"/>
                <a:cs typeface="Avenir Book"/>
              </a:rPr>
              <a:t>Error rate ≈ 10-15 %</a:t>
            </a:r>
          </a:p>
          <a:p>
            <a:r>
              <a:rPr lang="fr-FR" sz="1400">
                <a:solidFill>
                  <a:srgbClr val="FFFF00"/>
                </a:solidFill>
                <a:latin typeface="Avenir Book"/>
                <a:cs typeface="Avenir Book"/>
              </a:rPr>
              <a:t>Compensated by coverage</a:t>
            </a:r>
          </a:p>
        </p:txBody>
      </p:sp>
      <p:sp>
        <p:nvSpPr>
          <p:cNvPr id="94212" name="ZoneTexte 9"/>
          <p:cNvSpPr txBox="1">
            <a:spLocks noChangeArrowheads="1"/>
          </p:cNvSpPr>
          <p:nvPr/>
        </p:nvSpPr>
        <p:spPr bwMode="auto">
          <a:xfrm>
            <a:off x="2755838" y="260350"/>
            <a:ext cx="3595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2800">
                <a:solidFill>
                  <a:srgbClr val="FFFF00"/>
                </a:solidFill>
                <a:latin typeface="Avenir Book"/>
                <a:cs typeface="Avenir Book"/>
              </a:rPr>
              <a:t>The 3rd generation</a:t>
            </a:r>
          </a:p>
          <a:p>
            <a:pPr algn="ctr"/>
            <a:r>
              <a:rPr lang="fr-FR" sz="2800">
                <a:solidFill>
                  <a:srgbClr val="FFFF00"/>
                </a:solidFill>
                <a:latin typeface="Avenir Book"/>
                <a:cs typeface="Avenir Book"/>
              </a:rPr>
              <a:t>winning technologies</a:t>
            </a:r>
          </a:p>
        </p:txBody>
      </p:sp>
      <p:sp>
        <p:nvSpPr>
          <p:cNvPr id="94214" name="ZoneTexte 8"/>
          <p:cNvSpPr txBox="1">
            <a:spLocks noChangeArrowheads="1"/>
          </p:cNvSpPr>
          <p:nvPr/>
        </p:nvSpPr>
        <p:spPr bwMode="auto">
          <a:xfrm>
            <a:off x="1101553" y="5220841"/>
            <a:ext cx="280076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400" u="sng">
                <a:solidFill>
                  <a:srgbClr val="FFFF00"/>
                </a:solidFill>
                <a:latin typeface="Avenir Book"/>
                <a:cs typeface="Avenir Book"/>
              </a:rPr>
              <a:t>Sequel - Pacific Biosciences</a:t>
            </a:r>
            <a:r>
              <a:rPr lang="fr-FR" sz="1400" u="sng">
                <a:latin typeface="Avenir Book"/>
                <a:cs typeface="Avenir Book"/>
              </a:rPr>
              <a:t> </a:t>
            </a:r>
          </a:p>
          <a:p>
            <a:r>
              <a:rPr lang="fr-FR" sz="1400">
                <a:solidFill>
                  <a:srgbClr val="FFFF00"/>
                </a:solidFill>
                <a:latin typeface="Avenir Book"/>
                <a:cs typeface="Avenir Book"/>
              </a:rPr>
              <a:t>Single molecules</a:t>
            </a:r>
          </a:p>
          <a:p>
            <a:r>
              <a:rPr lang="fr-FR" sz="1400">
                <a:solidFill>
                  <a:srgbClr val="FFFF00"/>
                </a:solidFill>
                <a:latin typeface="Avenir Book"/>
                <a:cs typeface="Avenir Book"/>
              </a:rPr>
              <a:t>Up to 80,000 bp long</a:t>
            </a:r>
          </a:p>
          <a:p>
            <a:r>
              <a:rPr lang="fr-FR" sz="1400">
                <a:solidFill>
                  <a:srgbClr val="FFFF00"/>
                </a:solidFill>
                <a:latin typeface="Avenir Book"/>
                <a:cs typeface="Avenir Book"/>
              </a:rPr>
              <a:t>Error rate ≈ 10-15 % - CCS: &lt;1%</a:t>
            </a:r>
          </a:p>
          <a:p>
            <a:r>
              <a:rPr lang="fr-FR" sz="1400">
                <a:solidFill>
                  <a:srgbClr val="FFFF00"/>
                </a:solidFill>
                <a:latin typeface="Avenir Book"/>
                <a:cs typeface="Avenir Book"/>
              </a:rPr>
              <a:t>Compensated by coverage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Redox-omic Technologies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616F7-6050-2347-BDFF-B4E2430C00A3}" type="slidenum">
              <a:rPr lang="fr-FR"/>
              <a:t>10</a:t>
            </a:fld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17/09/2018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628800"/>
            <a:ext cx="3539937" cy="347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>
              <a:latin typeface="Avenir Light"/>
              <a:cs typeface="Avenir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3808" y="951111"/>
            <a:ext cx="32758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 err="1">
                <a:solidFill>
                  <a:srgbClr val="000000"/>
                </a:solidFill>
                <a:latin typeface="Avenir Book"/>
                <a:cs typeface="Avenir Book"/>
              </a:rPr>
              <a:t>P</a:t>
            </a:r>
            <a:r>
              <a:rPr lang="fr-FR" sz="20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acBio</a:t>
            </a:r>
            <a:r>
              <a:rPr lang="fr-FR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DNA-seq library</a:t>
            </a:r>
            <a:endParaRPr lang="fr-FR" sz="2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3" y="1616124"/>
            <a:ext cx="5308223" cy="4837212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83568" y="116632"/>
            <a:ext cx="792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000">
                <a:solidFill>
                  <a:srgbClr val="660066"/>
                </a:solidFill>
                <a:latin typeface="Avenir Book"/>
                <a:cs typeface="Avenir Book"/>
              </a:rPr>
              <a:t>PacBio : Single Molecule Real Time (SMRT) sequencing</a:t>
            </a:r>
          </a:p>
        </p:txBody>
      </p:sp>
    </p:spTree>
    <p:extLst>
      <p:ext uri="{BB962C8B-B14F-4D97-AF65-F5344CB8AC3E}">
        <p14:creationId xmlns:p14="http://schemas.microsoft.com/office/powerpoint/2010/main" val="58295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76" y="9921"/>
            <a:ext cx="9144001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04" y="658788"/>
            <a:ext cx="7020272" cy="30969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840" y="3734352"/>
            <a:ext cx="7058744" cy="31236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76056" y="5117122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ZMW</a:t>
            </a:r>
            <a:endParaRPr lang="fr-FR" sz="2000" dirty="0">
              <a:solidFill>
                <a:srgbClr val="FFFF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 bwMode="auto">
          <a:xfrm>
            <a:off x="5940152" y="5301208"/>
            <a:ext cx="7920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Connecteur droit avec flèche 9"/>
          <p:cNvCxnSpPr/>
          <p:nvPr/>
        </p:nvCxnSpPr>
        <p:spPr bwMode="auto">
          <a:xfrm flipH="1" flipV="1">
            <a:off x="4716016" y="4797152"/>
            <a:ext cx="360040" cy="3600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cteur droit avec flèche 13"/>
          <p:cNvCxnSpPr/>
          <p:nvPr/>
        </p:nvCxnSpPr>
        <p:spPr bwMode="auto">
          <a:xfrm flipH="1">
            <a:off x="3275856" y="5445224"/>
            <a:ext cx="1728192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90" y="5928072"/>
            <a:ext cx="4211994" cy="5916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33668" y="158725"/>
            <a:ext cx="338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cap="all" dirty="0">
                <a:solidFill>
                  <a:srgbClr val="110AFF"/>
                </a:solidFill>
                <a:latin typeface="Avenir Light"/>
                <a:ea typeface="ＭＳ Ｐゴシック" charset="-128"/>
                <a:cs typeface="Avenir Light"/>
              </a:rPr>
              <a:t>Pacific Biosciences</a:t>
            </a:r>
          </a:p>
        </p:txBody>
      </p:sp>
    </p:spTree>
    <p:extLst>
      <p:ext uri="{BB962C8B-B14F-4D97-AF65-F5344CB8AC3E}">
        <p14:creationId xmlns:p14="http://schemas.microsoft.com/office/powerpoint/2010/main" val="87569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76" y="-27384"/>
            <a:ext cx="9144001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20800"/>
            <a:ext cx="9144000" cy="42139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3668" y="158725"/>
            <a:ext cx="338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cap="all" dirty="0">
                <a:solidFill>
                  <a:srgbClr val="110AFF"/>
                </a:solidFill>
                <a:latin typeface="Avenir Light"/>
                <a:ea typeface="ＭＳ Ｐゴシック" charset="-128"/>
                <a:cs typeface="Avenir Light"/>
              </a:rPr>
              <a:t>Pacific Biosciences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319464" y="1628800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 smtClean="0">
                <a:solidFill>
                  <a:schemeClr val="bg1"/>
                </a:solidFill>
              </a:rPr>
              <a:t>ZMW : </a:t>
            </a:r>
            <a:r>
              <a:rPr lang="fr-FR" sz="1800" dirty="0" err="1" smtClean="0">
                <a:solidFill>
                  <a:schemeClr val="bg1"/>
                </a:solidFill>
              </a:rPr>
              <a:t>optical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>
                <a:solidFill>
                  <a:schemeClr val="bg1"/>
                </a:solidFill>
              </a:rPr>
              <a:t>waveguide </a:t>
            </a:r>
            <a:r>
              <a:rPr lang="fr-FR" sz="1800" dirty="0" err="1">
                <a:solidFill>
                  <a:schemeClr val="bg1"/>
                </a:solidFill>
              </a:rPr>
              <a:t>that</a:t>
            </a:r>
            <a:r>
              <a:rPr lang="fr-FR" sz="1800" dirty="0">
                <a:solidFill>
                  <a:schemeClr val="bg1"/>
                </a:solidFill>
              </a:rPr>
              <a:t> guides light </a:t>
            </a:r>
            <a:r>
              <a:rPr lang="fr-FR" sz="1800" dirty="0" err="1">
                <a:solidFill>
                  <a:schemeClr val="bg1"/>
                </a:solidFill>
              </a:rPr>
              <a:t>energy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into</a:t>
            </a:r>
            <a:r>
              <a:rPr lang="fr-FR" sz="1800" dirty="0">
                <a:solidFill>
                  <a:schemeClr val="bg1"/>
                </a:solidFill>
              </a:rPr>
              <a:t> a volume </a:t>
            </a:r>
            <a:r>
              <a:rPr lang="fr-FR" sz="1800" dirty="0" err="1">
                <a:solidFill>
                  <a:schemeClr val="bg1"/>
                </a:solidFill>
              </a:rPr>
              <a:t>that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is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small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compared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>
                <a:solidFill>
                  <a:schemeClr val="bg1"/>
                </a:solidFill>
              </a:rPr>
              <a:t>to the wavelength of the </a:t>
            </a:r>
            <a:r>
              <a:rPr lang="fr-FR" sz="1800" dirty="0" smtClean="0">
                <a:solidFill>
                  <a:schemeClr val="bg1"/>
                </a:solidFill>
              </a:rPr>
              <a:t>light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82482"/>
            <a:ext cx="9144000" cy="41627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3668" y="158725"/>
            <a:ext cx="338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cap="all" dirty="0">
                <a:solidFill>
                  <a:srgbClr val="110AFF"/>
                </a:solidFill>
                <a:latin typeface="Avenir Light"/>
                <a:ea typeface="ＭＳ Ｐゴシック" charset="-128"/>
                <a:cs typeface="Avenir Light"/>
              </a:rPr>
              <a:t>Pacific Biosciences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9167" r="21806"/>
          <a:stretch/>
        </p:blipFill>
        <p:spPr>
          <a:xfrm>
            <a:off x="4495800" y="1281724"/>
            <a:ext cx="2654300" cy="42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76" y="-27384"/>
            <a:ext cx="9144001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833668" y="152400"/>
            <a:ext cx="338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cap="all" dirty="0">
                <a:solidFill>
                  <a:srgbClr val="110AFF"/>
                </a:solidFill>
                <a:latin typeface="Avenir Light"/>
                <a:ea typeface="ＭＳ Ｐゴシック" charset="-128"/>
                <a:cs typeface="Avenir Light"/>
              </a:rPr>
              <a:t>Pacific Biosciences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68760"/>
            <a:ext cx="9144000" cy="42038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4824"/>
            <a:ext cx="4031243" cy="18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76" y="-27384"/>
            <a:ext cx="9144001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833668" y="152400"/>
            <a:ext cx="338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cap="all" dirty="0">
                <a:solidFill>
                  <a:srgbClr val="110AFF"/>
                </a:solidFill>
                <a:latin typeface="Avenir Light"/>
                <a:ea typeface="ＭＳ Ｐゴシック" charset="-128"/>
                <a:cs typeface="Avenir Light"/>
              </a:rPr>
              <a:t>Pacific Biosciences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20800"/>
            <a:ext cx="9144000" cy="42149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t="14854" r="22630"/>
          <a:stretch/>
        </p:blipFill>
        <p:spPr>
          <a:xfrm>
            <a:off x="5015594" y="2320633"/>
            <a:ext cx="514680" cy="6131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" t="16078" r="20884"/>
          <a:stretch/>
        </p:blipFill>
        <p:spPr>
          <a:xfrm flipH="1">
            <a:off x="5525125" y="2320636"/>
            <a:ext cx="524858" cy="6043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1219842"/>
            <a:ext cx="8382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76" y="-27384"/>
            <a:ext cx="9144001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>
              <a:solidFill>
                <a:schemeClr val="bg1">
                  <a:lumMod val="95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3668" y="152400"/>
            <a:ext cx="338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cap="all" dirty="0">
                <a:solidFill>
                  <a:srgbClr val="110AFF"/>
                </a:solidFill>
                <a:latin typeface="Avenir Light"/>
                <a:ea typeface="ＭＳ Ｐゴシック" charset="-128"/>
                <a:cs typeface="Avenir Light"/>
              </a:rPr>
              <a:t>Pacific Biosciences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20800"/>
            <a:ext cx="9144000" cy="42149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293096"/>
            <a:ext cx="4368800" cy="1219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9167" r="21806"/>
          <a:stretch/>
        </p:blipFill>
        <p:spPr>
          <a:xfrm>
            <a:off x="4495800" y="1398952"/>
            <a:ext cx="2654300" cy="420386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5416" t="72203" r="16668" b="8765"/>
          <a:stretch/>
        </p:blipFill>
        <p:spPr>
          <a:xfrm>
            <a:off x="2623964" y="3284984"/>
            <a:ext cx="7239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5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64" y="-27384"/>
            <a:ext cx="9144001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833668" y="152400"/>
            <a:ext cx="338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cap="all" dirty="0">
                <a:solidFill>
                  <a:srgbClr val="110AFF"/>
                </a:solidFill>
                <a:latin typeface="Avenir Light"/>
                <a:ea typeface="ＭＳ Ｐゴシック" charset="-128"/>
                <a:cs typeface="Avenir Light"/>
              </a:rPr>
              <a:t>Pacific Biosciences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6200"/>
            <a:ext cx="9144000" cy="415848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67639" b="77095"/>
          <a:stretch/>
        </p:blipFill>
        <p:spPr>
          <a:xfrm>
            <a:off x="702320" y="4293096"/>
            <a:ext cx="3653656" cy="952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809576" y="4581128"/>
            <a:ext cx="1800200" cy="432048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9167" r="21806"/>
          <a:stretch/>
        </p:blipFill>
        <p:spPr>
          <a:xfrm>
            <a:off x="4495800" y="1398952"/>
            <a:ext cx="2654300" cy="420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71600"/>
            <a:ext cx="9144000" cy="41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r 21"/>
          <p:cNvGrpSpPr/>
          <p:nvPr/>
        </p:nvGrpSpPr>
        <p:grpSpPr>
          <a:xfrm>
            <a:off x="611560" y="1638523"/>
            <a:ext cx="8135044" cy="5030837"/>
            <a:chOff x="251520" y="1638523"/>
            <a:chExt cx="8135044" cy="5030837"/>
          </a:xfrm>
        </p:grpSpPr>
        <p:grpSp>
          <p:nvGrpSpPr>
            <p:cNvPr id="20" name="Grouper 19"/>
            <p:cNvGrpSpPr/>
            <p:nvPr/>
          </p:nvGrpSpPr>
          <p:grpSpPr>
            <a:xfrm>
              <a:off x="971600" y="1638523"/>
              <a:ext cx="7414964" cy="5030837"/>
              <a:chOff x="971600" y="980728"/>
              <a:chExt cx="7414964" cy="5030837"/>
            </a:xfrm>
          </p:grpSpPr>
          <p:pic>
            <p:nvPicPr>
              <p:cNvPr id="3584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680"/>
              <a:stretch/>
            </p:blipFill>
            <p:spPr bwMode="auto">
              <a:xfrm>
                <a:off x="971600" y="1930458"/>
                <a:ext cx="7414964" cy="4009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46" name="Rectangle 2"/>
              <p:cNvSpPr>
                <a:spLocks noChangeArrowheads="1"/>
              </p:cNvSpPr>
              <p:nvPr/>
            </p:nvSpPr>
            <p:spPr bwMode="auto">
              <a:xfrm>
                <a:off x="7121968" y="5558109"/>
                <a:ext cx="1133776" cy="4534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848" name="Rectangle 4"/>
              <p:cNvSpPr>
                <a:spLocks noChangeArrowheads="1"/>
              </p:cNvSpPr>
              <p:nvPr/>
            </p:nvSpPr>
            <p:spPr bwMode="auto">
              <a:xfrm>
                <a:off x="1453091" y="2634090"/>
                <a:ext cx="959349" cy="1813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1763688" y="980728"/>
                <a:ext cx="355600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 </a:t>
                </a: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4140200" y="980728"/>
                <a:ext cx="355600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 </a:t>
                </a: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6660232" y="980728"/>
                <a:ext cx="355600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 </a:t>
                </a:r>
              </a:p>
            </p:txBody>
          </p:sp>
          <p:sp>
            <p:nvSpPr>
              <p:cNvPr id="11" name="Rectangle 32"/>
              <p:cNvSpPr>
                <a:spLocks noChangeArrowheads="1"/>
              </p:cNvSpPr>
              <p:nvPr/>
            </p:nvSpPr>
            <p:spPr bwMode="auto">
              <a:xfrm>
                <a:off x="1291432" y="1412776"/>
                <a:ext cx="133070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Avenir Book"/>
                    <a:cs typeface="Avenir Book"/>
                  </a:rPr>
                  <a:t>Preparation of</a:t>
                </a:r>
              </a:p>
              <a:p>
                <a:pPr algn="ctr"/>
                <a:r>
                  <a:rPr lang="en-US" sz="1400">
                    <a:latin typeface="Avenir Book"/>
                    <a:cs typeface="Avenir Book"/>
                  </a:rPr>
                  <a:t>DNA libraries</a:t>
                </a:r>
              </a:p>
            </p:txBody>
          </p:sp>
          <p:sp>
            <p:nvSpPr>
              <p:cNvPr id="12" name="Rectangle 32"/>
              <p:cNvSpPr>
                <a:spLocks noChangeArrowheads="1"/>
              </p:cNvSpPr>
              <p:nvPr/>
            </p:nvSpPr>
            <p:spPr bwMode="auto">
              <a:xfrm>
                <a:off x="3643081" y="1412776"/>
                <a:ext cx="136096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Avenir Book"/>
                    <a:cs typeface="Avenir Book"/>
                  </a:rPr>
                  <a:t>Cluster growth</a:t>
                </a:r>
              </a:p>
            </p:txBody>
          </p:sp>
          <p:sp>
            <p:nvSpPr>
              <p:cNvPr id="13" name="Rectangle 32"/>
              <p:cNvSpPr>
                <a:spLocks noChangeArrowheads="1"/>
              </p:cNvSpPr>
              <p:nvPr/>
            </p:nvSpPr>
            <p:spPr bwMode="auto">
              <a:xfrm>
                <a:off x="6267668" y="1321604"/>
                <a:ext cx="115235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Avenir Book"/>
                    <a:cs typeface="Avenir Book"/>
                  </a:rPr>
                  <a:t>Sequencing</a:t>
                </a:r>
              </a:p>
              <a:p>
                <a:pPr algn="ctr"/>
                <a:r>
                  <a:rPr lang="en-US" sz="1400">
                    <a:latin typeface="Avenir Book"/>
                    <a:cs typeface="Avenir Book"/>
                  </a:rPr>
                  <a:t>by synthesis</a:t>
                </a:r>
              </a:p>
            </p:txBody>
          </p:sp>
          <p:sp>
            <p:nvSpPr>
              <p:cNvPr id="4" name="Rectangle 3"/>
              <p:cNvSpPr/>
              <p:nvPr/>
            </p:nvSpPr>
            <p:spPr bwMode="auto">
              <a:xfrm>
                <a:off x="1403648" y="4221088"/>
                <a:ext cx="1080120" cy="43204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3413552" y="4452696"/>
                <a:ext cx="2736304" cy="63751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716288" y="5023734"/>
                <a:ext cx="2223864" cy="63751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6" name="Connecteur droit avec flèche 5"/>
              <p:cNvCxnSpPr/>
              <p:nvPr/>
            </p:nvCxnSpPr>
            <p:spPr bwMode="auto">
              <a:xfrm>
                <a:off x="3995936" y="5373216"/>
                <a:ext cx="79208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7" name="Rectangle 6"/>
              <p:cNvSpPr/>
              <p:nvPr/>
            </p:nvSpPr>
            <p:spPr bwMode="auto">
              <a:xfrm>
                <a:off x="6444208" y="4797152"/>
                <a:ext cx="1008112" cy="21602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9689" y="5148729"/>
                <a:ext cx="2162591" cy="412299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7064064" y="5013176"/>
                <a:ext cx="288032" cy="36004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FE5D4C53-89F1-4189-8255-4A855A882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057" t="3883"/>
            <a:stretch/>
          </p:blipFill>
          <p:spPr>
            <a:xfrm>
              <a:off x="251520" y="3326755"/>
              <a:ext cx="1139695" cy="1512168"/>
            </a:xfrm>
            <a:prstGeom prst="rect">
              <a:avLst/>
            </a:prstGeom>
          </p:spPr>
        </p:pic>
        <p:cxnSp>
          <p:nvCxnSpPr>
            <p:cNvPr id="18" name="Connecteur droit avec flèche 17"/>
            <p:cNvCxnSpPr/>
            <p:nvPr/>
          </p:nvCxnSpPr>
          <p:spPr bwMode="auto">
            <a:xfrm>
              <a:off x="1403648" y="4046835"/>
              <a:ext cx="300465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1" name="ZoneTexte 20"/>
          <p:cNvSpPr txBox="1"/>
          <p:nvPr/>
        </p:nvSpPr>
        <p:spPr>
          <a:xfrm>
            <a:off x="2483768" y="795635"/>
            <a:ext cx="424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venir Book"/>
                <a:cs typeface="Avenir Book"/>
              </a:rPr>
              <a:t>General scheme of Illumina </a:t>
            </a:r>
            <a:r>
              <a:rPr lang="en-US" sz="1800" dirty="0" smtClean="0">
                <a:latin typeface="Avenir Book"/>
                <a:cs typeface="Avenir Book"/>
              </a:rPr>
              <a:t>sequencing</a:t>
            </a:r>
            <a:endParaRPr lang="en-US" sz="1800" dirty="0">
              <a:latin typeface="Avenir Book"/>
              <a:cs typeface="Avenir Book"/>
            </a:endParaRPr>
          </a:p>
        </p:txBody>
      </p:sp>
      <p:cxnSp>
        <p:nvCxnSpPr>
          <p:cNvPr id="24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7" name="Rectangle 32"/>
          <p:cNvSpPr>
            <a:spLocks noChangeArrowheads="1"/>
          </p:cNvSpPr>
          <p:nvPr/>
        </p:nvSpPr>
        <p:spPr bwMode="auto">
          <a:xfrm>
            <a:off x="500653" y="110013"/>
            <a:ext cx="565552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rgbClr val="660066"/>
                </a:solidFill>
                <a:latin typeface="Avenir Book"/>
                <a:cs typeface="Avenir Book"/>
              </a:rPr>
              <a:t>WHY ILLUMINA READS ARE SO SHORT (≤ 300 NT) ?</a:t>
            </a:r>
          </a:p>
        </p:txBody>
      </p:sp>
    </p:spTree>
    <p:extLst>
      <p:ext uri="{BB962C8B-B14F-4D97-AF65-F5344CB8AC3E}">
        <p14:creationId xmlns:p14="http://schemas.microsoft.com/office/powerpoint/2010/main" val="12603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25400" y="1701800"/>
            <a:ext cx="9093200" cy="3441700"/>
            <a:chOff x="25400" y="1701800"/>
            <a:chExt cx="9093200" cy="34417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00" y="1701800"/>
              <a:ext cx="9093200" cy="34417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4355976" y="2348880"/>
              <a:ext cx="504056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3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876" y="9921"/>
            <a:ext cx="9144001" cy="68754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 dirty="0">
              <a:solidFill>
                <a:schemeClr val="bg1">
                  <a:lumMod val="95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3668" y="152400"/>
            <a:ext cx="3384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cap="all" dirty="0">
                <a:solidFill>
                  <a:srgbClr val="110AFF"/>
                </a:solidFill>
                <a:latin typeface="Avenir Light"/>
                <a:ea typeface="ＭＳ Ｐゴシック" charset="-128"/>
                <a:cs typeface="Avenir Light"/>
              </a:rPr>
              <a:t>Pacific Biosciences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20800"/>
            <a:ext cx="9144000" cy="42149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293096"/>
            <a:ext cx="4368800" cy="1219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9167" r="21806"/>
          <a:stretch/>
        </p:blipFill>
        <p:spPr>
          <a:xfrm>
            <a:off x="4495800" y="1404913"/>
            <a:ext cx="2654300" cy="420386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5416" t="72203" r="16668" b="8765"/>
          <a:stretch/>
        </p:blipFill>
        <p:spPr>
          <a:xfrm>
            <a:off x="2623964" y="3284984"/>
            <a:ext cx="723900" cy="8001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7504" y="4509120"/>
            <a:ext cx="4464496" cy="166199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1700">
                <a:solidFill>
                  <a:schemeClr val="bg1">
                    <a:lumMod val="95000"/>
                  </a:schemeClr>
                </a:solidFill>
                <a:latin typeface="Avenir Light"/>
                <a:cs typeface="Avenir Light"/>
              </a:rPr>
              <a:t>Circular consensus sequencing (CCS) reads are obtained when the SMRT bell template is replicated several times by the polymerase </a:t>
            </a:r>
          </a:p>
          <a:p>
            <a:endParaRPr lang="fr-FR" sz="1700">
              <a:solidFill>
                <a:schemeClr val="bg1">
                  <a:lumMod val="95000"/>
                </a:schemeClr>
              </a:solidFill>
              <a:latin typeface="Avenir Light"/>
              <a:cs typeface="Avenir Light"/>
            </a:endParaRPr>
          </a:p>
          <a:p>
            <a:r>
              <a:rPr lang="fr-FR" sz="1700">
                <a:solidFill>
                  <a:schemeClr val="bg1">
                    <a:lumMod val="95000"/>
                  </a:schemeClr>
                </a:solidFill>
                <a:latin typeface="Avenir Light"/>
                <a:cs typeface="Avenir Light"/>
              </a:rPr>
              <a:t>This allows a highly accurate sequencing by correction of random errors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6512" y="0"/>
            <a:ext cx="9144000" cy="47667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496" y="44624"/>
            <a:ext cx="8640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err="1">
                <a:solidFill>
                  <a:srgbClr val="110AFF"/>
                </a:solidFill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fr-FR" sz="2000" dirty="0" err="1" smtClean="0">
                <a:solidFill>
                  <a:srgbClr val="110AFF"/>
                </a:solidFill>
                <a:latin typeface="Avenir Book" charset="0"/>
                <a:ea typeface="Avenir Book" charset="0"/>
                <a:cs typeface="Avenir Book" charset="0"/>
              </a:rPr>
              <a:t>mprovement</a:t>
            </a:r>
            <a:r>
              <a:rPr lang="fr-FR" sz="2000" dirty="0" smtClean="0">
                <a:solidFill>
                  <a:srgbClr val="110AF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110AFF"/>
                </a:solidFill>
                <a:latin typeface="Avenir Book"/>
                <a:cs typeface="Avenir Book"/>
              </a:rPr>
              <a:t>with</a:t>
            </a:r>
            <a:r>
              <a:rPr lang="fr-FR" sz="2000" dirty="0" smtClean="0">
                <a:solidFill>
                  <a:srgbClr val="110AFF"/>
                </a:solidFill>
                <a:latin typeface="Avenir Book"/>
                <a:cs typeface="Avenir Book"/>
              </a:rPr>
              <a:t> new </a:t>
            </a:r>
            <a:r>
              <a:rPr lang="fr-FR" sz="2000" dirty="0" err="1" smtClean="0">
                <a:solidFill>
                  <a:srgbClr val="110AFF"/>
                </a:solidFill>
                <a:latin typeface="Avenir Book"/>
                <a:cs typeface="Avenir Book"/>
              </a:rPr>
              <a:t>chemistry</a:t>
            </a:r>
            <a:r>
              <a:rPr lang="fr-FR" sz="2000" dirty="0" smtClean="0">
                <a:solidFill>
                  <a:srgbClr val="110AFF"/>
                </a:solidFill>
                <a:latin typeface="Avenir Book"/>
                <a:cs typeface="Avenir Book"/>
              </a:rPr>
              <a:t> : </a:t>
            </a:r>
            <a:r>
              <a:rPr lang="fr-FR" sz="2000" dirty="0" err="1">
                <a:solidFill>
                  <a:srgbClr val="110AFF"/>
                </a:solidFill>
                <a:latin typeface="Avenir Book"/>
                <a:cs typeface="Avenir Book"/>
              </a:rPr>
              <a:t>Circular</a:t>
            </a:r>
            <a:r>
              <a:rPr lang="fr-FR" sz="2000" dirty="0">
                <a:solidFill>
                  <a:srgbClr val="110AFF"/>
                </a:solidFill>
                <a:latin typeface="Avenir Book"/>
                <a:cs typeface="Avenir Book"/>
              </a:rPr>
              <a:t> Consensus </a:t>
            </a:r>
            <a:r>
              <a:rPr lang="fr-FR" sz="2000" dirty="0" err="1" smtClean="0">
                <a:solidFill>
                  <a:srgbClr val="110AFF"/>
                </a:solidFill>
                <a:latin typeface="Avenir Book"/>
                <a:cs typeface="Avenir Book"/>
              </a:rPr>
              <a:t>Sequence</a:t>
            </a:r>
            <a:r>
              <a:rPr lang="fr-FR" sz="2000" dirty="0" smtClean="0">
                <a:solidFill>
                  <a:srgbClr val="110AFF"/>
                </a:solidFill>
                <a:latin typeface="Avenir Book"/>
                <a:cs typeface="Avenir Book"/>
              </a:rPr>
              <a:t> (CCS)</a:t>
            </a:r>
            <a:endParaRPr lang="fr-FR" sz="2000" dirty="0">
              <a:solidFill>
                <a:srgbClr val="110AFF"/>
              </a:solidFill>
              <a:latin typeface="Avenir Book"/>
              <a:cs typeface="Avenir Book"/>
            </a:endParaRPr>
          </a:p>
          <a:p>
            <a:pPr>
              <a:defRPr/>
            </a:pPr>
            <a:r>
              <a:rPr lang="fr-FR" sz="2000" dirty="0" smtClean="0">
                <a:solidFill>
                  <a:srgbClr val="110AFF"/>
                </a:solidFill>
                <a:latin typeface="Avenir Book"/>
                <a:cs typeface="Avenir Book"/>
              </a:rPr>
              <a:t> </a:t>
            </a:r>
            <a:endParaRPr lang="fr-FR" sz="2000" dirty="0">
              <a:solidFill>
                <a:srgbClr val="110A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233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620688"/>
            <a:ext cx="4392487" cy="28198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0" y="934635"/>
            <a:ext cx="4493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</a:t>
            </a:r>
            <a:r>
              <a:rPr lang="fr-FR" sz="1400" dirty="0" err="1" smtClean="0"/>
              <a:t>Rhoads</a:t>
            </a:r>
            <a:r>
              <a:rPr lang="fr-FR" sz="1400" dirty="0" smtClean="0"/>
              <a:t>, </a:t>
            </a:r>
            <a:r>
              <a:rPr lang="fr-FR" sz="1400" i="1" dirty="0" err="1"/>
              <a:t>Genomics</a:t>
            </a:r>
            <a:r>
              <a:rPr lang="fr-FR" sz="1400" i="1" dirty="0"/>
              <a:t> </a:t>
            </a:r>
            <a:r>
              <a:rPr lang="fr-FR" sz="1400" i="1" dirty="0" err="1"/>
              <a:t>Proteomics</a:t>
            </a:r>
            <a:r>
              <a:rPr lang="fr-FR" sz="1400" i="1" dirty="0"/>
              <a:t> </a:t>
            </a:r>
            <a:r>
              <a:rPr lang="fr-FR" sz="1400" i="1" dirty="0" err="1" smtClean="0"/>
              <a:t>Bioinformatics</a:t>
            </a:r>
            <a:r>
              <a:rPr lang="fr-FR" sz="1400" dirty="0" smtClean="0"/>
              <a:t>, 2015) 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3571467" y="812669"/>
            <a:ext cx="63991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2015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20281" y="1393031"/>
            <a:ext cx="18902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Half of </a:t>
            </a:r>
            <a:r>
              <a:rPr lang="fr-FR" sz="1400" dirty="0" err="1" smtClean="0"/>
              <a:t>reads</a:t>
            </a:r>
            <a:r>
              <a:rPr lang="fr-FR" sz="1400" dirty="0" smtClean="0"/>
              <a:t> </a:t>
            </a:r>
            <a:r>
              <a:rPr lang="fr-FR" sz="1400" dirty="0"/>
              <a:t>&gt;</a:t>
            </a:r>
            <a:r>
              <a:rPr lang="fr-FR" sz="1400" dirty="0" smtClean="0"/>
              <a:t> 20 kb 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745093" y="2276872"/>
            <a:ext cx="21686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Top 5% of </a:t>
            </a:r>
            <a:r>
              <a:rPr lang="fr-FR" sz="1400" dirty="0" err="1" smtClean="0"/>
              <a:t>reads</a:t>
            </a:r>
            <a:r>
              <a:rPr lang="fr-FR" sz="1400" dirty="0" smtClean="0"/>
              <a:t> &gt; 40 kb 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634965" y="2791961"/>
            <a:ext cx="2008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Longest</a:t>
            </a:r>
            <a:r>
              <a:rPr lang="fr-FR" sz="1400" dirty="0" smtClean="0"/>
              <a:t> </a:t>
            </a:r>
            <a:r>
              <a:rPr lang="fr-FR" sz="1400" dirty="0" err="1" smtClean="0"/>
              <a:t>reads</a:t>
            </a:r>
            <a:r>
              <a:rPr lang="fr-FR" sz="1400" dirty="0" smtClean="0"/>
              <a:t> &gt; 40 kb </a:t>
            </a:r>
            <a:endParaRPr lang="fr-FR" sz="1400" dirty="0"/>
          </a:p>
        </p:txBody>
      </p:sp>
      <p:cxnSp>
        <p:nvCxnSpPr>
          <p:cNvPr id="16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79513" y="75401"/>
            <a:ext cx="288032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fr-FR" sz="2000" dirty="0">
                <a:solidFill>
                  <a:srgbClr val="660066"/>
                </a:solidFill>
                <a:latin typeface="Avenir Light"/>
                <a:cs typeface="Avenir Light"/>
              </a:rPr>
              <a:t>L</a:t>
            </a:r>
            <a:r>
              <a:rPr lang="fr-FR" sz="2000" dirty="0" smtClean="0">
                <a:solidFill>
                  <a:srgbClr val="660066"/>
                </a:solidFill>
                <a:latin typeface="Avenir Light"/>
                <a:cs typeface="Avenir Light"/>
              </a:rPr>
              <a:t>ength of PacBio reads</a:t>
            </a:r>
            <a:endParaRPr lang="en-US" sz="2000" b="1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13149" y="4705399"/>
            <a:ext cx="3235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venir Light"/>
                <a:cs typeface="Avenir Light"/>
              </a:rPr>
              <a:t>Miyamoto</a:t>
            </a:r>
            <a:r>
              <a:rPr lang="fr-FR" sz="1400" dirty="0">
                <a:latin typeface="Avenir Light"/>
                <a:cs typeface="Avenir Light"/>
              </a:rPr>
              <a:t> et al. </a:t>
            </a:r>
            <a:r>
              <a:rPr lang="fr-FR" sz="1400" i="1" dirty="0">
                <a:latin typeface="Avenir Light"/>
                <a:cs typeface="Avenir Light"/>
              </a:rPr>
              <a:t>BMC </a:t>
            </a:r>
            <a:r>
              <a:rPr lang="fr-FR" sz="1400" i="1" dirty="0" err="1">
                <a:latin typeface="Avenir Light"/>
                <a:cs typeface="Avenir Light"/>
              </a:rPr>
              <a:t>Genomics</a:t>
            </a:r>
            <a:r>
              <a:rPr lang="fr-FR" sz="1400" dirty="0">
                <a:latin typeface="Avenir Light"/>
                <a:cs typeface="Avenir Light"/>
              </a:rPr>
              <a:t> </a:t>
            </a:r>
            <a:r>
              <a:rPr lang="fr-FR" sz="1400" dirty="0" smtClean="0">
                <a:latin typeface="Avenir Light"/>
                <a:cs typeface="Avenir Light"/>
              </a:rPr>
              <a:t>(2014)</a:t>
            </a:r>
            <a:endParaRPr lang="fr-FR" sz="1400" dirty="0">
              <a:latin typeface="Avenir Light"/>
              <a:cs typeface="Avenir Light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88032" y="4437112"/>
            <a:ext cx="8604448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400" i="1" dirty="0">
                <a:solidFill>
                  <a:srgbClr val="000000"/>
                </a:solidFill>
                <a:latin typeface="Avenir Light"/>
                <a:cs typeface="Avenir Light"/>
              </a:rPr>
              <a:t>De novo </a:t>
            </a:r>
            <a:r>
              <a:rPr lang="fr-FR" sz="1400" dirty="0" err="1">
                <a:solidFill>
                  <a:srgbClr val="000000"/>
                </a:solidFill>
                <a:latin typeface="Avenir Light"/>
                <a:cs typeface="Avenir Light"/>
              </a:rPr>
              <a:t>assembly</a:t>
            </a:r>
            <a:r>
              <a:rPr lang="fr-FR" sz="1400" dirty="0">
                <a:solidFill>
                  <a:srgbClr val="000000"/>
                </a:solidFill>
                <a:latin typeface="Avenir Light"/>
                <a:cs typeface="Avenir Light"/>
              </a:rPr>
              <a:t> of </a:t>
            </a:r>
            <a:r>
              <a:rPr lang="fr-FR" sz="1400" i="1" dirty="0" err="1">
                <a:solidFill>
                  <a:srgbClr val="000000"/>
                </a:solidFill>
                <a:latin typeface="Avenir Light"/>
                <a:cs typeface="Avenir Light"/>
              </a:rPr>
              <a:t>Vibrio</a:t>
            </a:r>
            <a:r>
              <a:rPr lang="fr-FR" sz="1400" i="1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fr-FR" sz="1400" i="1" dirty="0" err="1">
                <a:solidFill>
                  <a:srgbClr val="000000"/>
                </a:solidFill>
                <a:latin typeface="Avenir Light"/>
                <a:cs typeface="Avenir Light"/>
              </a:rPr>
              <a:t>parahaemolyticus</a:t>
            </a:r>
            <a:r>
              <a:rPr lang="fr-FR" sz="1400" i="1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fr-FR" sz="1400" dirty="0">
                <a:solidFill>
                  <a:srgbClr val="000000"/>
                </a:solidFill>
                <a:latin typeface="Avenir Light"/>
                <a:cs typeface="Avenir Light"/>
              </a:rPr>
              <a:t>(5 Mb): </a:t>
            </a:r>
            <a:r>
              <a:rPr lang="fr-FR" sz="1400" dirty="0" err="1">
                <a:solidFill>
                  <a:srgbClr val="000000"/>
                </a:solidFill>
                <a:latin typeface="Avenir Light"/>
                <a:cs typeface="Avenir Light"/>
              </a:rPr>
              <a:t>t</a:t>
            </a:r>
            <a:r>
              <a:rPr lang="fr-FR" sz="1400" dirty="0" err="1" smtClean="0">
                <a:solidFill>
                  <a:srgbClr val="000000"/>
                </a:solidFill>
                <a:latin typeface="Avenir Light"/>
                <a:cs typeface="Avenir Light"/>
              </a:rPr>
              <a:t>wo</a:t>
            </a:r>
            <a:r>
              <a:rPr lang="fr-FR" sz="1400" dirty="0" smtClean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fr-FR" sz="1400" dirty="0" err="1">
                <a:solidFill>
                  <a:srgbClr val="000000"/>
                </a:solidFill>
                <a:latin typeface="Avenir Light"/>
                <a:cs typeface="Avenir Light"/>
              </a:rPr>
              <a:t>circular</a:t>
            </a:r>
            <a:r>
              <a:rPr lang="fr-FR" sz="14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Avenir Light"/>
                <a:cs typeface="Avenir Light"/>
              </a:rPr>
              <a:t>chromosomes</a:t>
            </a:r>
            <a:endParaRPr lang="fr-FR" sz="1400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013176"/>
            <a:ext cx="1466469" cy="1440160"/>
          </a:xfrm>
          <a:prstGeom prst="rect">
            <a:avLst/>
          </a:prstGeom>
        </p:spPr>
      </p:pic>
      <p:grpSp>
        <p:nvGrpSpPr>
          <p:cNvPr id="23" name="Grouper 22"/>
          <p:cNvGrpSpPr/>
          <p:nvPr/>
        </p:nvGrpSpPr>
        <p:grpSpPr>
          <a:xfrm>
            <a:off x="3243896" y="5174602"/>
            <a:ext cx="3992400" cy="1062710"/>
            <a:chOff x="2771800" y="1646210"/>
            <a:chExt cx="3992400" cy="106271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4"/>
            <a:srcRect l="82336" t="8761" b="70808"/>
            <a:stretch/>
          </p:blipFill>
          <p:spPr>
            <a:xfrm>
              <a:off x="5936592" y="1649286"/>
              <a:ext cx="827608" cy="1059634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/>
            <a:srcRect t="8761" r="29861" b="70749"/>
            <a:stretch/>
          </p:blipFill>
          <p:spPr>
            <a:xfrm>
              <a:off x="2771800" y="1646210"/>
              <a:ext cx="3286236" cy="106271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5656944" y="2127942"/>
              <a:ext cx="972294" cy="50405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cxnSp>
        <p:nvCxnSpPr>
          <p:cNvPr id="27" name="Straight Connector 175"/>
          <p:cNvCxnSpPr/>
          <p:nvPr/>
        </p:nvCxnSpPr>
        <p:spPr>
          <a:xfrm flipH="1">
            <a:off x="0" y="4077072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23528" y="3861048"/>
            <a:ext cx="244827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Genome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assembly</a:t>
            </a:r>
            <a:endParaRPr lang="fr-FR" sz="20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148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620688"/>
            <a:ext cx="4392487" cy="28198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0" y="934635"/>
            <a:ext cx="4493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</a:t>
            </a:r>
            <a:r>
              <a:rPr lang="fr-FR" sz="1400" dirty="0" err="1" smtClean="0"/>
              <a:t>Rhoads</a:t>
            </a:r>
            <a:r>
              <a:rPr lang="fr-FR" sz="1400" dirty="0" smtClean="0"/>
              <a:t>, </a:t>
            </a:r>
            <a:r>
              <a:rPr lang="fr-FR" sz="1400" i="1" dirty="0" err="1"/>
              <a:t>Genomics</a:t>
            </a:r>
            <a:r>
              <a:rPr lang="fr-FR" sz="1400" i="1" dirty="0"/>
              <a:t> </a:t>
            </a:r>
            <a:r>
              <a:rPr lang="fr-FR" sz="1400" i="1" dirty="0" err="1"/>
              <a:t>Proteomics</a:t>
            </a:r>
            <a:r>
              <a:rPr lang="fr-FR" sz="1400" i="1" dirty="0"/>
              <a:t> </a:t>
            </a:r>
            <a:r>
              <a:rPr lang="fr-FR" sz="1400" i="1" dirty="0" err="1" smtClean="0"/>
              <a:t>Bioinformatics</a:t>
            </a:r>
            <a:r>
              <a:rPr lang="fr-FR" sz="1400" dirty="0" smtClean="0"/>
              <a:t>, 2015) </a:t>
            </a:r>
            <a:endParaRPr lang="fr-FR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667582"/>
            <a:ext cx="4491365" cy="31904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64088" y="4293096"/>
            <a:ext cx="367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Data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smtClean="0"/>
              <a:t>35 </a:t>
            </a:r>
            <a:r>
              <a:rPr lang="fr-FR" sz="1400" dirty="0"/>
              <a:t>kb size-</a:t>
            </a:r>
            <a:r>
              <a:rPr lang="fr-FR" sz="1400" dirty="0" err="1"/>
              <a:t>selected</a:t>
            </a:r>
            <a:r>
              <a:rPr lang="fr-FR" sz="1400" dirty="0"/>
              <a:t> </a:t>
            </a:r>
            <a:r>
              <a:rPr lang="fr-FR" sz="1400" i="1" dirty="0"/>
              <a:t>E. coli</a:t>
            </a:r>
            <a:r>
              <a:rPr lang="fr-FR" sz="1400" dirty="0"/>
              <a:t> </a:t>
            </a:r>
            <a:r>
              <a:rPr lang="fr-FR" sz="1400" dirty="0" err="1" smtClean="0"/>
              <a:t>library</a:t>
            </a:r>
            <a:r>
              <a:rPr lang="fr-FR" sz="1400" dirty="0" smtClean="0"/>
              <a:t> </a:t>
            </a:r>
          </a:p>
          <a:p>
            <a:r>
              <a:rPr lang="fr-FR" sz="1400" dirty="0" err="1"/>
              <a:t>Sequel</a:t>
            </a:r>
            <a:r>
              <a:rPr lang="fr-FR" sz="1400" dirty="0"/>
              <a:t> II System  ;</a:t>
            </a:r>
            <a:r>
              <a:rPr lang="fr-FR" sz="1400" dirty="0" smtClean="0"/>
              <a:t>  2.0 </a:t>
            </a:r>
            <a:r>
              <a:rPr lang="fr-FR" sz="1400" dirty="0"/>
              <a:t>Chemistry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571467" y="812669"/>
            <a:ext cx="63991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2015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20281" y="1393031"/>
            <a:ext cx="18902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Half of </a:t>
            </a:r>
            <a:r>
              <a:rPr lang="fr-FR" sz="1400" dirty="0" err="1" smtClean="0"/>
              <a:t>reads</a:t>
            </a:r>
            <a:r>
              <a:rPr lang="fr-FR" sz="1400" dirty="0" smtClean="0"/>
              <a:t> &gt; 20 kb 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714277" y="3717032"/>
            <a:ext cx="18902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Half of </a:t>
            </a:r>
            <a:r>
              <a:rPr lang="fr-FR" sz="1400" dirty="0" err="1" smtClean="0"/>
              <a:t>reads</a:t>
            </a:r>
            <a:r>
              <a:rPr lang="fr-FR" sz="1400" dirty="0" smtClean="0"/>
              <a:t> &gt; 50 kb 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079405" y="4123819"/>
            <a:ext cx="639919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2019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45093" y="2276872"/>
            <a:ext cx="21686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Top 5% of </a:t>
            </a:r>
            <a:r>
              <a:rPr lang="fr-FR" sz="1400" dirty="0" err="1" smtClean="0"/>
              <a:t>reads</a:t>
            </a:r>
            <a:r>
              <a:rPr lang="fr-FR" sz="1400" dirty="0" smtClean="0"/>
              <a:t> &gt; 40 kb 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874026" y="5024209"/>
            <a:ext cx="22680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Top 5% of </a:t>
            </a:r>
            <a:r>
              <a:rPr lang="fr-FR" sz="1400" dirty="0" err="1" smtClean="0"/>
              <a:t>reads</a:t>
            </a:r>
            <a:r>
              <a:rPr lang="fr-FR" sz="1400" dirty="0" smtClean="0"/>
              <a:t> &gt; 135 kb 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634965" y="2791961"/>
            <a:ext cx="20088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Longest</a:t>
            </a:r>
            <a:r>
              <a:rPr lang="fr-FR" sz="1400" dirty="0" smtClean="0"/>
              <a:t> </a:t>
            </a:r>
            <a:r>
              <a:rPr lang="fr-FR" sz="1400" dirty="0" err="1" smtClean="0"/>
              <a:t>reads</a:t>
            </a:r>
            <a:r>
              <a:rPr lang="fr-FR" sz="1400" dirty="0" smtClean="0"/>
              <a:t> &gt; 40 kb 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5365576" y="5877272"/>
            <a:ext cx="21082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Longest</a:t>
            </a:r>
            <a:r>
              <a:rPr lang="fr-FR" sz="1400" dirty="0" smtClean="0"/>
              <a:t> </a:t>
            </a:r>
            <a:r>
              <a:rPr lang="fr-FR" sz="1400" dirty="0" err="1" smtClean="0"/>
              <a:t>reads</a:t>
            </a:r>
            <a:r>
              <a:rPr lang="fr-FR" sz="1400" dirty="0" smtClean="0"/>
              <a:t> &gt; 175 kb </a:t>
            </a:r>
            <a:endParaRPr lang="fr-FR" sz="1400" dirty="0"/>
          </a:p>
        </p:txBody>
      </p:sp>
      <p:cxnSp>
        <p:nvCxnSpPr>
          <p:cNvPr id="16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79513" y="75401"/>
            <a:ext cx="288032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fr-FR" sz="2000" dirty="0">
                <a:solidFill>
                  <a:srgbClr val="660066"/>
                </a:solidFill>
                <a:latin typeface="Avenir Light"/>
                <a:cs typeface="Avenir Light"/>
              </a:rPr>
              <a:t>L</a:t>
            </a:r>
            <a:r>
              <a:rPr lang="fr-FR" sz="2000" dirty="0" smtClean="0">
                <a:solidFill>
                  <a:srgbClr val="660066"/>
                </a:solidFill>
                <a:latin typeface="Avenir Light"/>
                <a:cs typeface="Avenir Light"/>
              </a:rPr>
              <a:t>ength of PacBio reads</a:t>
            </a:r>
            <a:endParaRPr lang="en-US" sz="2000" b="1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9020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4214363" y="1268760"/>
            <a:ext cx="4174061" cy="5184576"/>
            <a:chOff x="368627" y="746834"/>
            <a:chExt cx="4563413" cy="594227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2"/>
            <a:srcRect t="52567" b="2750"/>
            <a:stretch/>
          </p:blipFill>
          <p:spPr>
            <a:xfrm>
              <a:off x="368627" y="2780928"/>
              <a:ext cx="4563413" cy="244827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459" y="5157192"/>
              <a:ext cx="4168573" cy="1531913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1640" y="746834"/>
              <a:ext cx="2131982" cy="2057276"/>
            </a:xfrm>
            <a:prstGeom prst="rect">
              <a:avLst/>
            </a:prstGeom>
          </p:spPr>
        </p:pic>
      </p:grpSp>
      <p:cxnSp>
        <p:nvCxnSpPr>
          <p:cNvPr id="8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95534" y="76562"/>
            <a:ext cx="612068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Circular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Consensus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Sequences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(CCS):  HIFI READS</a:t>
            </a:r>
            <a:endParaRPr lang="fr-FR" sz="20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027018" y="1136577"/>
            <a:ext cx="3256950" cy="2076399"/>
            <a:chOff x="309340" y="632521"/>
            <a:chExt cx="3256950" cy="207639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5"/>
            <a:srcRect b="8567"/>
            <a:stretch/>
          </p:blipFill>
          <p:spPr>
            <a:xfrm>
              <a:off x="309340" y="632521"/>
              <a:ext cx="3256950" cy="200439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763688" y="2564904"/>
              <a:ext cx="288032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5" name="Flèche vers la droite 4"/>
          <p:cNvSpPr/>
          <p:nvPr/>
        </p:nvSpPr>
        <p:spPr bwMode="auto">
          <a:xfrm>
            <a:off x="4509651" y="2204864"/>
            <a:ext cx="278373" cy="144016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3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75400" t="162501" r="13004" b="-162501"/>
          <a:stretch/>
        </p:blipFill>
        <p:spPr>
          <a:xfrm>
            <a:off x="6948264" y="4570385"/>
            <a:ext cx="1060376" cy="160330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340768"/>
            <a:ext cx="5629816" cy="5184576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3528" y="544323"/>
            <a:ext cx="8604448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Circular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consensus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assembly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of a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human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genome</a:t>
            </a:r>
            <a:endParaRPr lang="fr-FR" sz="14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65498" y="744959"/>
            <a:ext cx="340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Wenger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et al. 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Nat.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Biotechnol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oct. 2019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0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3528" y="44624"/>
            <a:ext cx="352839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Genome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assembly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with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CCS</a:t>
            </a:r>
            <a:endParaRPr lang="fr-FR" sz="20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6471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060848"/>
            <a:ext cx="5916002" cy="3416729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760347"/>
            <a:ext cx="8604448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Circular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consensus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assembly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of a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human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genome</a:t>
            </a:r>
            <a:endParaRPr lang="fr-FR" sz="14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65498" y="960983"/>
            <a:ext cx="3148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Wenger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et al. 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Nat.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Biotechnol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2019)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23528" y="44624"/>
            <a:ext cx="352839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Genome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assembly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with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CCS</a:t>
            </a:r>
            <a:endParaRPr lang="fr-FR" sz="20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768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15616" y="3410416"/>
            <a:ext cx="777686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Canu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i="1" dirty="0" err="1">
                <a:latin typeface="Avenir Book" charset="0"/>
                <a:ea typeface="Avenir Book" charset="0"/>
                <a:cs typeface="Avenir Book" charset="0"/>
              </a:rPr>
              <a:t>assembly</a:t>
            </a:r>
            <a:r>
              <a:rPr lang="fr-FR" sz="1400" i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fr-FR" sz="1400" i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genome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size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&gt;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expected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haploid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genome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because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it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resolves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some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heterozygous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alleles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into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separate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contigs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23528" y="404664"/>
            <a:ext cx="8604448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Circular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consensus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assembly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of a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human</a:t>
            </a:r>
            <a:r>
              <a:rPr lang="fr-FR" sz="14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genome</a:t>
            </a:r>
            <a:endParaRPr lang="fr-FR" sz="14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965498" y="605300"/>
            <a:ext cx="340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Wenger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et al. 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Nat.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Biotechnol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.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oct. 2019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9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23528" y="44624"/>
            <a:ext cx="352839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Genome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assembly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with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CCS</a:t>
            </a:r>
            <a:endParaRPr lang="fr-FR" sz="20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grpSp>
        <p:nvGrpSpPr>
          <p:cNvPr id="28" name="Grouper 27"/>
          <p:cNvGrpSpPr/>
          <p:nvPr/>
        </p:nvGrpSpPr>
        <p:grpSpPr>
          <a:xfrm>
            <a:off x="611560" y="4221088"/>
            <a:ext cx="7740352" cy="1815882"/>
            <a:chOff x="611560" y="4437112"/>
            <a:chExt cx="7740352" cy="1815882"/>
          </a:xfrm>
        </p:grpSpPr>
        <p:sp>
          <p:nvSpPr>
            <p:cNvPr id="23" name="ZoneTexte 22"/>
            <p:cNvSpPr txBox="1"/>
            <p:nvPr/>
          </p:nvSpPr>
          <p:spPr>
            <a:xfrm>
              <a:off x="611560" y="4437112"/>
              <a:ext cx="7740352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1" algn="just"/>
              <a:r>
                <a:rPr lang="fr-FR" sz="1400" i="1" dirty="0" err="1">
                  <a:latin typeface="Avenir Book" charset="0"/>
                  <a:ea typeface="Avenir Book" charset="0"/>
                  <a:cs typeface="Avenir Book" charset="0"/>
                </a:rPr>
                <a:t>M</a:t>
              </a:r>
              <a:r>
                <a:rPr lang="fr-FR" sz="1400" i="1" dirty="0" err="1" smtClean="0">
                  <a:latin typeface="Avenir Book" charset="0"/>
                  <a:ea typeface="Avenir Book" charset="0"/>
                  <a:cs typeface="Avenir Book" charset="0"/>
                </a:rPr>
                <a:t>ajority</a:t>
              </a:r>
              <a:r>
                <a:rPr lang="fr-FR" sz="1400" i="1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i="1" dirty="0">
                  <a:latin typeface="Avenir Book" charset="0"/>
                  <a:ea typeface="Avenir Book" charset="0"/>
                  <a:cs typeface="Avenir Book" charset="0"/>
                </a:rPr>
                <a:t>of CCS </a:t>
              </a:r>
              <a:r>
                <a:rPr lang="fr-FR" sz="1400" i="1" dirty="0" err="1">
                  <a:latin typeface="Avenir Book" charset="0"/>
                  <a:ea typeface="Avenir Book" charset="0"/>
                  <a:cs typeface="Avenir Book" charset="0"/>
                </a:rPr>
                <a:t>read</a:t>
              </a:r>
              <a:r>
                <a:rPr lang="fr-FR" sz="1400" i="1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i="1" dirty="0" smtClean="0">
                  <a:latin typeface="Avenir Book" charset="0"/>
                  <a:ea typeface="Avenir Book" charset="0"/>
                  <a:cs typeface="Avenir Book" charset="0"/>
                </a:rPr>
                <a:t>discordances</a:t>
              </a:r>
            </a:p>
            <a:p>
              <a:pPr marL="742950" lvl="1" indent="-285750" algn="just">
                <a:buFont typeface="Arial" charset="0"/>
                <a:buChar char="•"/>
              </a:pP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3.4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%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mismatches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	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	 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       1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mismatch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every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13,048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bp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</a:p>
            <a:p>
              <a:pPr marL="742950" lvl="1" indent="-285750" algn="just">
                <a:buFont typeface="Arial" charset="0"/>
                <a:buChar char="•"/>
              </a:pP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4.6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%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indels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in 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non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homopolymers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.             1 non-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homopolymer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indel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every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9,669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bp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endParaRPr lang="fr-FR" sz="1400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pPr marL="742950" lvl="1" indent="-285750" algn="just">
                <a:buFont typeface="Arial" charset="0"/>
                <a:buChar char="•"/>
              </a:pP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92.0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%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indels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in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homopolymers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	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        1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homopolymer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indel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every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477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bp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endParaRPr lang="fr-FR" sz="1400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pPr lvl="1" algn="just"/>
              <a:endParaRPr lang="fr-FR" sz="1400" i="1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pPr lvl="1" algn="just"/>
              <a:r>
                <a:rPr lang="fr-FR" sz="1400" i="1" dirty="0" err="1" smtClean="0">
                  <a:latin typeface="Avenir Book" charset="0"/>
                  <a:ea typeface="Avenir Book" charset="0"/>
                  <a:cs typeface="Avenir Book" charset="0"/>
                </a:rPr>
                <a:t>Comparison</a:t>
              </a:r>
              <a:r>
                <a:rPr lang="fr-FR" sz="1400" i="1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i="1" dirty="0" err="1" smtClean="0">
                  <a:latin typeface="Avenir Book" charset="0"/>
                  <a:ea typeface="Avenir Book" charset="0"/>
                  <a:cs typeface="Avenir Book" charset="0"/>
                </a:rPr>
                <a:t>with</a:t>
              </a:r>
              <a:r>
                <a:rPr lang="fr-FR" sz="1400" i="1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i="1" dirty="0" err="1" smtClean="0">
                  <a:latin typeface="Avenir Book" charset="0"/>
                  <a:ea typeface="Avenir Book" charset="0"/>
                  <a:cs typeface="Avenir Book" charset="0"/>
                </a:rPr>
                <a:t>NovaSeq</a:t>
              </a:r>
              <a:endParaRPr lang="fr-FR" sz="1400" i="1" dirty="0">
                <a:latin typeface="Avenir Book" charset="0"/>
                <a:ea typeface="Avenir Book" charset="0"/>
                <a:cs typeface="Avenir Book" charset="0"/>
              </a:endParaRPr>
            </a:p>
            <a:p>
              <a:pPr marL="742950" lvl="1" indent="-285750" algn="just">
                <a:buFont typeface="Arial" charset="0"/>
                <a:buChar char="•"/>
              </a:pP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CCS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mismatch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rate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is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17× </a:t>
              </a:r>
              <a:r>
                <a:rPr lang="fr-FR" sz="1400" dirty="0" err="1" smtClean="0">
                  <a:solidFill>
                    <a:srgbClr val="FF2A44"/>
                  </a:solidFill>
                  <a:latin typeface="Avenir Book" charset="0"/>
                  <a:ea typeface="Avenir Book" charset="0"/>
                  <a:cs typeface="Avenir Book" charset="0"/>
                </a:rPr>
                <a:t>lower</a:t>
              </a:r>
              <a:r>
                <a:rPr lang="fr-FR" sz="1400" dirty="0">
                  <a:solidFill>
                    <a:srgbClr val="FF2A44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than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reads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from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NovaSeq</a:t>
              </a:r>
              <a:endParaRPr lang="fr-FR" sz="1400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pPr marL="742950" lvl="1" indent="-285750" algn="just">
                <a:buFont typeface="Arial" charset="0"/>
                <a:buChar char="•"/>
              </a:pP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CCS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indel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rate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is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181× </a:t>
              </a:r>
              <a:r>
                <a:rPr lang="fr-FR" sz="1400" dirty="0" err="1" smtClean="0">
                  <a:solidFill>
                    <a:srgbClr val="FF2A44"/>
                  </a:solidFill>
                  <a:latin typeface="Avenir Book" charset="0"/>
                  <a:ea typeface="Avenir Book" charset="0"/>
                  <a:cs typeface="Avenir Book" charset="0"/>
                </a:rPr>
                <a:t>higher</a:t>
              </a:r>
              <a:r>
                <a:rPr lang="fr-FR" sz="1400" dirty="0" smtClean="0">
                  <a:solidFill>
                    <a:srgbClr val="FF2A44"/>
                  </a:solidFill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than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reads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from</a:t>
              </a:r>
              <a:r>
                <a:rPr lang="fr-FR" sz="1400" dirty="0" smtClean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 smtClean="0">
                  <a:latin typeface="Avenir Book" charset="0"/>
                  <a:ea typeface="Avenir Book" charset="0"/>
                  <a:cs typeface="Avenir Book" charset="0"/>
                </a:rPr>
                <a:t>NovaSeq</a:t>
              </a:r>
              <a:endParaRPr lang="fr-FR" sz="140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cxnSp>
          <p:nvCxnSpPr>
            <p:cNvPr id="24" name="Connecteur droit avec flèche 23"/>
            <p:cNvCxnSpPr/>
            <p:nvPr/>
          </p:nvCxnSpPr>
          <p:spPr bwMode="auto">
            <a:xfrm>
              <a:off x="4464173" y="5229200"/>
              <a:ext cx="22445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Connecteur droit avec flèche 24"/>
            <p:cNvCxnSpPr/>
            <p:nvPr/>
          </p:nvCxnSpPr>
          <p:spPr bwMode="auto">
            <a:xfrm>
              <a:off x="4464173" y="4797152"/>
              <a:ext cx="22445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Connecteur droit avec flèche 25"/>
            <p:cNvCxnSpPr/>
            <p:nvPr/>
          </p:nvCxnSpPr>
          <p:spPr bwMode="auto">
            <a:xfrm>
              <a:off x="4464173" y="5013176"/>
              <a:ext cx="22445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7" name="Grouper 26"/>
          <p:cNvGrpSpPr/>
          <p:nvPr/>
        </p:nvGrpSpPr>
        <p:grpSpPr>
          <a:xfrm>
            <a:off x="1359393" y="1032990"/>
            <a:ext cx="6425157" cy="2127166"/>
            <a:chOff x="1359393" y="1032990"/>
            <a:chExt cx="6425157" cy="2127166"/>
          </a:xfrm>
        </p:grpSpPr>
        <p:grpSp>
          <p:nvGrpSpPr>
            <p:cNvPr id="5" name="Grouper 4"/>
            <p:cNvGrpSpPr/>
            <p:nvPr/>
          </p:nvGrpSpPr>
          <p:grpSpPr>
            <a:xfrm>
              <a:off x="2006842" y="1057093"/>
              <a:ext cx="5157446" cy="2103063"/>
              <a:chOff x="2006842" y="1057093"/>
              <a:chExt cx="5157446" cy="2103063"/>
            </a:xfrm>
          </p:grpSpPr>
          <p:grpSp>
            <p:nvGrpSpPr>
              <p:cNvPr id="9" name="Grouper 8"/>
              <p:cNvGrpSpPr/>
              <p:nvPr/>
            </p:nvGrpSpPr>
            <p:grpSpPr>
              <a:xfrm>
                <a:off x="2006842" y="1057093"/>
                <a:ext cx="5157446" cy="2103063"/>
                <a:chOff x="72008" y="2915380"/>
                <a:chExt cx="4061510" cy="1612868"/>
              </a:xfrm>
            </p:grpSpPr>
            <p:grpSp>
              <p:nvGrpSpPr>
                <p:cNvPr id="10" name="Grouper 9"/>
                <p:cNvGrpSpPr/>
                <p:nvPr/>
              </p:nvGrpSpPr>
              <p:grpSpPr>
                <a:xfrm>
                  <a:off x="107504" y="2924945"/>
                  <a:ext cx="4026014" cy="1603303"/>
                  <a:chOff x="323528" y="4437112"/>
                  <a:chExt cx="4026014" cy="1603303"/>
                </a:xfrm>
              </p:grpSpPr>
              <p:pic>
                <p:nvPicPr>
                  <p:cNvPr id="12" name="Image 1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0534" r="55937"/>
                  <a:stretch/>
                </p:blipFill>
                <p:spPr>
                  <a:xfrm>
                    <a:off x="323528" y="4437112"/>
                    <a:ext cx="3065886" cy="1603303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 12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9833"/>
                  <a:stretch/>
                </p:blipFill>
                <p:spPr>
                  <a:xfrm>
                    <a:off x="3419872" y="4437112"/>
                    <a:ext cx="929670" cy="160330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" name="Image 1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57875" b="81438"/>
                <a:stretch/>
              </p:blipFill>
              <p:spPr>
                <a:xfrm>
                  <a:off x="72008" y="2915380"/>
                  <a:ext cx="3851920" cy="297596"/>
                </a:xfrm>
                <a:prstGeom prst="rect">
                  <a:avLst/>
                </a:prstGeom>
              </p:spPr>
            </p:pic>
          </p:grpSp>
          <p:sp>
            <p:nvSpPr>
              <p:cNvPr id="2" name="Ellipse 1"/>
              <p:cNvSpPr/>
              <p:nvPr/>
            </p:nvSpPr>
            <p:spPr bwMode="auto">
              <a:xfrm>
                <a:off x="3275856" y="2226350"/>
                <a:ext cx="576064" cy="338554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1359393" y="1032990"/>
              <a:ext cx="6425157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2A4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CCS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reads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alone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: high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quality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contiguous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fr-FR" sz="1400" dirty="0" err="1">
                  <a:latin typeface="Avenir Book" charset="0"/>
                  <a:ea typeface="Avenir Book" charset="0"/>
                  <a:cs typeface="Avenir Book" charset="0"/>
                </a:rPr>
                <a:t>genome</a:t>
              </a:r>
              <a:r>
                <a:rPr lang="fr-FR" sz="1400" dirty="0">
                  <a:latin typeface="Avenir Book" charset="0"/>
                  <a:ea typeface="Avenir Book" charset="0"/>
                  <a:cs typeface="Avenir Book" charset="0"/>
                </a:rPr>
                <a:t> : concordance of 99.997% </a:t>
              </a:r>
              <a:endParaRPr lang="fr-FR" sz="1400" b="1" i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6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12" y="1700808"/>
            <a:ext cx="8134700" cy="32848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79512" y="2088398"/>
            <a:ext cx="1116000" cy="2664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2952558"/>
            <a:ext cx="9797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800" dirty="0" err="1" smtClean="0"/>
              <a:t>Primary</a:t>
            </a:r>
            <a:endParaRPr lang="fr-FR" sz="1800" dirty="0" smtClean="0"/>
          </a:p>
          <a:p>
            <a:pPr algn="ctr"/>
            <a:r>
              <a:rPr lang="fr-FR" sz="1800" dirty="0" err="1" smtClean="0"/>
              <a:t>tumor</a:t>
            </a:r>
            <a:endParaRPr lang="fr-FR" sz="1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295512" y="764704"/>
            <a:ext cx="673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Hybrid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full-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length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transcriptome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in </a:t>
            </a:r>
            <a:r>
              <a:rPr lang="fr-FR" sz="1800" dirty="0" err="1">
                <a:latin typeface="Avenir Book" charset="0"/>
                <a:ea typeface="Avenir Book" charset="0"/>
                <a:cs typeface="Avenir Book" charset="0"/>
              </a:rPr>
              <a:t>metastatic</a:t>
            </a:r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dirty="0" err="1">
                <a:latin typeface="Avenir Book" charset="0"/>
                <a:ea typeface="Avenir Book" charset="0"/>
                <a:cs typeface="Avenir Book" charset="0"/>
              </a:rPr>
              <a:t>ovarian</a:t>
            </a:r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cancer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347864" y="1124744"/>
            <a:ext cx="231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Jing et al.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Oncogene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2019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172" y="3995772"/>
            <a:ext cx="13644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dirty="0" err="1" smtClean="0"/>
              <a:t>Metastases</a:t>
            </a:r>
            <a:endParaRPr lang="fr-FR" sz="1800" dirty="0"/>
          </a:p>
        </p:txBody>
      </p:sp>
      <p:sp>
        <p:nvSpPr>
          <p:cNvPr id="3" name="ZoneTexte 2"/>
          <p:cNvSpPr txBox="1"/>
          <p:nvPr/>
        </p:nvSpPr>
        <p:spPr>
          <a:xfrm>
            <a:off x="2629585" y="5373216"/>
            <a:ext cx="453470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Long-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read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>
                <a:latin typeface="Avenir Book" charset="0"/>
                <a:ea typeface="Avenir Book" charset="0"/>
                <a:cs typeface="Avenir Book" charset="0"/>
              </a:rPr>
              <a:t>full-</a:t>
            </a:r>
            <a:r>
              <a:rPr lang="fr-FR" sz="1600" dirty="0" err="1">
                <a:latin typeface="Avenir Book" charset="0"/>
                <a:ea typeface="Avenir Book" charset="0"/>
                <a:cs typeface="Avenir Book" charset="0"/>
              </a:rPr>
              <a:t>length</a:t>
            </a:r>
            <a:r>
              <a:rPr lang="fr-FR" sz="16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transcriptome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analysis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improves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>
                <a:latin typeface="Avenir Book" charset="0"/>
                <a:ea typeface="Avenir Book" charset="0"/>
                <a:cs typeface="Avenir Book" charset="0"/>
              </a:rPr>
              <a:t>molecular</a:t>
            </a:r>
            <a:r>
              <a:rPr lang="fr-FR" sz="16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diagnostic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reveals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>
                <a:latin typeface="Avenir Book" charset="0"/>
                <a:ea typeface="Avenir Book" charset="0"/>
                <a:cs typeface="Avenir Book" charset="0"/>
              </a:rPr>
              <a:t>novel</a:t>
            </a:r>
            <a:r>
              <a:rPr lang="fr-FR" sz="16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therapeutic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vulnerabilities</a:t>
            </a:r>
            <a:endParaRPr lang="fr-F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1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3528" y="44624"/>
            <a:ext cx="302433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smtClean="0">
                <a:solidFill>
                  <a:srgbClr val="660066"/>
                </a:solidFill>
                <a:latin typeface="Avenir Book"/>
                <a:cs typeface="Avenir Book"/>
              </a:rPr>
              <a:t>cDNA</a:t>
            </a:r>
            <a:r>
              <a:rPr lang="fr-FR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 SEQUENCING</a:t>
            </a:r>
            <a:endParaRPr lang="fr-FR" sz="20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4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144" y="1124744"/>
            <a:ext cx="6516216" cy="34543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20072" y="4653136"/>
            <a:ext cx="3603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venir Book"/>
                <a:cs typeface="Avenir Book"/>
              </a:rPr>
              <a:t>from Fusberg</a:t>
            </a:r>
            <a:r>
              <a:rPr lang="fr-FR" sz="1400" dirty="0" smtClean="0">
                <a:latin typeface="Avenir Book"/>
                <a:cs typeface="Avenir Book"/>
              </a:rPr>
              <a:t> et al. </a:t>
            </a:r>
            <a:r>
              <a:rPr lang="fr-FR" sz="1400" i="1" dirty="0" smtClean="0">
                <a:latin typeface="Avenir Book"/>
                <a:cs typeface="Avenir Book"/>
              </a:rPr>
              <a:t>Nature </a:t>
            </a:r>
            <a:r>
              <a:rPr lang="fr-FR" sz="1400" i="1" dirty="0" err="1" smtClean="0">
                <a:latin typeface="Avenir Book"/>
                <a:cs typeface="Avenir Book"/>
              </a:rPr>
              <a:t>Methods</a:t>
            </a:r>
            <a:r>
              <a:rPr lang="fr-FR" sz="1400" dirty="0" smtClean="0">
                <a:latin typeface="Avenir Book"/>
                <a:cs typeface="Avenir Book"/>
              </a:rPr>
              <a:t> (2010)</a:t>
            </a:r>
            <a:endParaRPr lang="fr-FR" sz="1400" dirty="0">
              <a:latin typeface="Avenir Book"/>
              <a:cs typeface="Avenir Book"/>
            </a:endParaRPr>
          </a:p>
        </p:txBody>
      </p:sp>
      <p:cxnSp>
        <p:nvCxnSpPr>
          <p:cNvPr id="6" name="Connecteur droit 5"/>
          <p:cNvCxnSpPr/>
          <p:nvPr/>
        </p:nvCxnSpPr>
        <p:spPr bwMode="auto">
          <a:xfrm flipH="1">
            <a:off x="5724128" y="2564904"/>
            <a:ext cx="1080120" cy="11521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2A4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necteur droit 6"/>
          <p:cNvCxnSpPr/>
          <p:nvPr/>
        </p:nvCxnSpPr>
        <p:spPr bwMode="auto">
          <a:xfrm flipH="1">
            <a:off x="6444208" y="2514104"/>
            <a:ext cx="1080120" cy="11521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2A4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cteur droit 7"/>
          <p:cNvCxnSpPr/>
          <p:nvPr/>
        </p:nvCxnSpPr>
        <p:spPr bwMode="auto">
          <a:xfrm>
            <a:off x="5486896" y="2492896"/>
            <a:ext cx="0" cy="10081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2A4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>
            <a:off x="4042544" y="2454796"/>
            <a:ext cx="470148" cy="11605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2A4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ZoneTexte 1"/>
          <p:cNvSpPr txBox="1"/>
          <p:nvPr/>
        </p:nvSpPr>
        <p:spPr>
          <a:xfrm>
            <a:off x="467544" y="5281463"/>
            <a:ext cx="8352927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Avenir Book"/>
                <a:cs typeface="Avenir Book"/>
              </a:rPr>
              <a:t>Detection</a:t>
            </a:r>
            <a:r>
              <a:rPr lang="fr-FR" sz="1600" dirty="0">
                <a:latin typeface="Avenir Book"/>
                <a:cs typeface="Avenir Book"/>
              </a:rPr>
              <a:t> of </a:t>
            </a:r>
            <a:r>
              <a:rPr lang="fr-FR" sz="1600" dirty="0" smtClean="0">
                <a:latin typeface="Avenir Book"/>
                <a:cs typeface="Avenir Book"/>
              </a:rPr>
              <a:t>5mA </a:t>
            </a:r>
            <a:r>
              <a:rPr lang="fr-FR" sz="1600" dirty="0" err="1" smtClean="0">
                <a:latin typeface="Avenir Book"/>
                <a:cs typeface="Avenir Book"/>
              </a:rPr>
              <a:t>with</a:t>
            </a:r>
            <a:r>
              <a:rPr lang="fr-FR" sz="1600" dirty="0" smtClean="0">
                <a:latin typeface="Avenir Book"/>
                <a:cs typeface="Avenir Book"/>
              </a:rPr>
              <a:t> </a:t>
            </a:r>
            <a:r>
              <a:rPr lang="fr-FR" sz="1600" dirty="0" err="1" smtClean="0">
                <a:latin typeface="Avenir Book"/>
                <a:cs typeface="Avenir Book"/>
              </a:rPr>
              <a:t>strong</a:t>
            </a:r>
            <a:r>
              <a:rPr lang="fr-FR" sz="1600" dirty="0" smtClean="0">
                <a:latin typeface="Avenir Book"/>
                <a:cs typeface="Avenir Book"/>
              </a:rPr>
              <a:t> influence of </a:t>
            </a:r>
            <a:r>
              <a:rPr lang="fr-FR" sz="1600" dirty="0" err="1" smtClean="0">
                <a:latin typeface="Avenir Book"/>
                <a:cs typeface="Avenir Book"/>
              </a:rPr>
              <a:t>sequence</a:t>
            </a:r>
            <a:r>
              <a:rPr lang="fr-FR" sz="1600" dirty="0" smtClean="0">
                <a:latin typeface="Avenir Book"/>
                <a:cs typeface="Avenir Book"/>
              </a:rPr>
              <a:t> </a:t>
            </a:r>
            <a:r>
              <a:rPr lang="fr-FR" sz="1600" dirty="0" err="1" smtClean="0">
                <a:latin typeface="Avenir Book"/>
                <a:cs typeface="Avenir Book"/>
              </a:rPr>
              <a:t>contexts</a:t>
            </a:r>
            <a:r>
              <a:rPr lang="fr-FR" sz="1600" dirty="0" smtClean="0">
                <a:latin typeface="Avenir Book"/>
                <a:cs typeface="Avenir Book"/>
              </a:rPr>
              <a:t>: </a:t>
            </a:r>
            <a:r>
              <a:rPr lang="fr-FR" sz="1600" dirty="0" err="1" smtClean="0">
                <a:latin typeface="Avenir Book"/>
                <a:cs typeface="Avenir Book"/>
              </a:rPr>
              <a:t>requires</a:t>
            </a:r>
            <a:r>
              <a:rPr lang="fr-FR" sz="1600" dirty="0" smtClean="0">
                <a:latin typeface="Avenir Book"/>
                <a:cs typeface="Avenir Book"/>
              </a:rPr>
              <a:t> high </a:t>
            </a:r>
            <a:r>
              <a:rPr lang="fr-FR" sz="1600" dirty="0" err="1" smtClean="0">
                <a:latin typeface="Avenir Book"/>
                <a:cs typeface="Avenir Book"/>
              </a:rPr>
              <a:t>coverage</a:t>
            </a:r>
            <a:r>
              <a:rPr lang="fr-FR" sz="1600" dirty="0" smtClean="0">
                <a:latin typeface="Avenir Book"/>
                <a:cs typeface="Avenir Book"/>
              </a:rPr>
              <a:t> </a:t>
            </a:r>
            <a:endParaRPr lang="fr-FR" sz="1600" dirty="0">
              <a:latin typeface="Avenir Book"/>
              <a:cs typeface="Avenir Book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61973" y="6165304"/>
            <a:ext cx="3158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venir Book"/>
                <a:cs typeface="Avenir Book"/>
              </a:rPr>
              <a:t>Feng et al. </a:t>
            </a:r>
            <a:r>
              <a:rPr lang="fr-FR" sz="1400" i="1" dirty="0" smtClean="0">
                <a:latin typeface="Avenir Book"/>
                <a:cs typeface="Avenir Book"/>
              </a:rPr>
              <a:t>PLOS Comput </a:t>
            </a:r>
            <a:r>
              <a:rPr lang="fr-FR" sz="1400" i="1" dirty="0" err="1" smtClean="0">
                <a:latin typeface="Avenir Book"/>
                <a:cs typeface="Avenir Book"/>
              </a:rPr>
              <a:t>Biol</a:t>
            </a:r>
            <a:r>
              <a:rPr lang="fr-FR" sz="1400" dirty="0" smtClean="0">
                <a:latin typeface="Avenir Book"/>
                <a:cs typeface="Avenir Book"/>
              </a:rPr>
              <a:t> (2013)</a:t>
            </a:r>
            <a:endParaRPr lang="fr-FR" sz="1400" dirty="0">
              <a:latin typeface="Avenir Book"/>
              <a:cs typeface="Avenir Book"/>
            </a:endParaRPr>
          </a:p>
        </p:txBody>
      </p:sp>
      <p:cxnSp>
        <p:nvCxnSpPr>
          <p:cNvPr id="13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3528" y="44624"/>
            <a:ext cx="457200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fr-FR" sz="2000">
                <a:solidFill>
                  <a:srgbClr val="660066"/>
                </a:solidFill>
                <a:latin typeface="Avenir Book"/>
                <a:cs typeface="Avenir Book"/>
              </a:rPr>
              <a:t>DETECTION OF MODIFIED BASES</a:t>
            </a:r>
            <a:endParaRPr lang="en-US" sz="2000" b="1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43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83768" y="1025597"/>
            <a:ext cx="43031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latin typeface="Avenir Book"/>
                <a:cs typeface="Avenir Book"/>
              </a:rPr>
              <a:t>4-channel </a:t>
            </a:r>
            <a:r>
              <a:rPr lang="fr-FR" sz="2200" dirty="0">
                <a:latin typeface="Avenir Book"/>
                <a:cs typeface="Avenir Book"/>
              </a:rPr>
              <a:t>vs </a:t>
            </a:r>
            <a:r>
              <a:rPr lang="fr-FR" sz="2200" dirty="0" smtClean="0">
                <a:latin typeface="Avenir Book"/>
                <a:cs typeface="Avenir Book"/>
              </a:rPr>
              <a:t>2-channel </a:t>
            </a:r>
            <a:r>
              <a:rPr lang="fr-FR" sz="2200" dirty="0" err="1">
                <a:latin typeface="Avenir Book"/>
                <a:cs typeface="Avenir Book"/>
              </a:rPr>
              <a:t>detection</a:t>
            </a:r>
            <a:endParaRPr lang="fr-FR" sz="2200" dirty="0">
              <a:latin typeface="Avenir Book"/>
              <a:cs typeface="Avenir Book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03648" y="5858108"/>
            <a:ext cx="6588224" cy="523220"/>
          </a:xfrm>
          <a:prstGeom prst="rect">
            <a:avLst/>
          </a:prstGeom>
          <a:noFill/>
          <a:ln>
            <a:solidFill>
              <a:srgbClr val="FF2A4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venir Book"/>
                <a:cs typeface="Avenir Book"/>
              </a:rPr>
              <a:t>2-channel </a:t>
            </a:r>
            <a:r>
              <a:rPr lang="fr-FR" sz="1400" dirty="0" err="1">
                <a:latin typeface="Avenir Book"/>
                <a:cs typeface="Avenir Book"/>
              </a:rPr>
              <a:t>detection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can</a:t>
            </a:r>
            <a:r>
              <a:rPr lang="fr-FR" sz="1400" dirty="0">
                <a:latin typeface="Avenir Book"/>
                <a:cs typeface="Avenir Book"/>
              </a:rPr>
              <a:t> cause </a:t>
            </a:r>
            <a:r>
              <a:rPr lang="fr-FR" sz="1400" dirty="0" err="1">
                <a:latin typeface="Avenir Book"/>
                <a:cs typeface="Avenir Book"/>
              </a:rPr>
              <a:t>sequencing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errors</a:t>
            </a:r>
            <a:r>
              <a:rPr lang="fr-FR" sz="1400" dirty="0">
                <a:latin typeface="Avenir Book"/>
                <a:cs typeface="Avenir Book"/>
              </a:rPr>
              <a:t> due to </a:t>
            </a:r>
            <a:r>
              <a:rPr lang="fr-FR" sz="1400" dirty="0" err="1">
                <a:latin typeface="Avenir Book"/>
                <a:cs typeface="Avenir Book"/>
              </a:rPr>
              <a:t>phasing</a:t>
            </a:r>
            <a:r>
              <a:rPr lang="fr-FR" sz="1400" dirty="0">
                <a:latin typeface="Avenir Book"/>
                <a:cs typeface="Avenir Book"/>
              </a:rPr>
              <a:t> issues</a:t>
            </a:r>
          </a:p>
          <a:p>
            <a:pPr algn="ctr"/>
            <a:r>
              <a:rPr lang="fr-FR" sz="1400" dirty="0">
                <a:latin typeface="Avenir Book"/>
                <a:cs typeface="Avenir Book"/>
              </a:rPr>
              <a:t>and </a:t>
            </a:r>
            <a:r>
              <a:rPr lang="fr-FR" sz="1400" dirty="0" err="1">
                <a:latin typeface="Avenir Book"/>
                <a:cs typeface="Avenir Book"/>
              </a:rPr>
              <a:t>can</a:t>
            </a:r>
            <a:r>
              <a:rPr lang="fr-FR" sz="1400" dirty="0">
                <a:latin typeface="Avenir Book"/>
                <a:cs typeface="Avenir Book"/>
              </a:rPr>
              <a:t> cause  </a:t>
            </a:r>
            <a:r>
              <a:rPr lang="fr-FR" sz="1400" dirty="0" err="1">
                <a:latin typeface="Avenir Book"/>
                <a:cs typeface="Avenir Book"/>
              </a:rPr>
              <a:t>polyG</a:t>
            </a:r>
            <a:r>
              <a:rPr lang="fr-FR" sz="1400" dirty="0">
                <a:latin typeface="Avenir Book"/>
                <a:cs typeface="Avenir Book"/>
              </a:rPr>
              <a:t> tracts at the end of fragments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556792"/>
            <a:ext cx="5093196" cy="36073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68325" y="5233980"/>
            <a:ext cx="2088232" cy="2923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>
                <a:latin typeface="Avenir Book"/>
                <a:cs typeface="Avenir Book"/>
              </a:rPr>
              <a:t>MiSeq, HiSeq 4000 and 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62282" y="5229200"/>
            <a:ext cx="2304256" cy="292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>
                <a:latin typeface="Avenir Book"/>
                <a:cs typeface="Avenir Book"/>
              </a:rPr>
              <a:t>MiniSeq, NextSeq, NovaSeq</a:t>
            </a:r>
          </a:p>
        </p:txBody>
      </p:sp>
      <p:cxnSp>
        <p:nvCxnSpPr>
          <p:cNvPr id="9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465470" y="110013"/>
            <a:ext cx="271420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 dirty="0" smtClean="0">
                <a:solidFill>
                  <a:srgbClr val="660066"/>
                </a:solidFill>
                <a:latin typeface="Avenir Book"/>
                <a:cs typeface="Avenir Book"/>
              </a:rPr>
              <a:t>SEQUENCING QUALITY</a:t>
            </a:r>
            <a:endParaRPr lang="fr-FR" sz="18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128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53372"/>
          <a:stretch/>
        </p:blipFill>
        <p:spPr>
          <a:xfrm>
            <a:off x="107504" y="2780928"/>
            <a:ext cx="2775362" cy="28803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980728"/>
            <a:ext cx="7684711" cy="378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Single-</a:t>
            </a:r>
            <a:r>
              <a:rPr lang="fr-FR" sz="1500" dirty="0" err="1" smtClean="0">
                <a:latin typeface="Avenir Book" charset="0"/>
                <a:ea typeface="Avenir Book" charset="0"/>
                <a:cs typeface="Avenir Book" charset="0"/>
              </a:rPr>
              <a:t>molecule</a:t>
            </a:r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regulatory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architectures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captured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by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chromatin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fiber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Stergachis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et al. </a:t>
            </a:r>
            <a:r>
              <a:rPr lang="fr-FR" sz="1500" i="1" dirty="0">
                <a:latin typeface="Avenir Book" charset="0"/>
                <a:ea typeface="Avenir Book" charset="0"/>
                <a:cs typeface="Avenir Book" charset="0"/>
              </a:rPr>
              <a:t>Science </a:t>
            </a:r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(2020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3271" y="220578"/>
            <a:ext cx="34067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of m6A</a:t>
            </a:r>
            <a:r>
              <a:rPr lang="fr-FR" sz="2000" dirty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CCS </a:t>
            </a:r>
            <a:endParaRPr lang="fr-FR" sz="20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3137055"/>
            <a:ext cx="5688632" cy="21641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83968" y="2294525"/>
            <a:ext cx="122341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 err="1"/>
              <a:t>Fiber-seq</a:t>
            </a:r>
            <a:r>
              <a:rPr lang="fr-FR" sz="1800" dirty="0"/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99592" y="2276872"/>
            <a:ext cx="142859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 err="1" smtClean="0"/>
              <a:t>DnaseI-seq</a:t>
            </a:r>
            <a:r>
              <a:rPr lang="fr-FR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5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27584" y="980728"/>
            <a:ext cx="7684711" cy="378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Single-</a:t>
            </a:r>
            <a:r>
              <a:rPr lang="fr-FR" sz="1500" dirty="0" err="1" smtClean="0">
                <a:latin typeface="Avenir Book" charset="0"/>
                <a:ea typeface="Avenir Book" charset="0"/>
                <a:cs typeface="Avenir Book" charset="0"/>
              </a:rPr>
              <a:t>molecule</a:t>
            </a:r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regulatory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architectures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captured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by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chromatin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fiber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>
                <a:latin typeface="Avenir Book" charset="0"/>
                <a:ea typeface="Avenir Book" charset="0"/>
                <a:cs typeface="Avenir Book" charset="0"/>
              </a:rPr>
              <a:t>Stergachis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 et al. </a:t>
            </a:r>
            <a:r>
              <a:rPr lang="fr-FR" sz="1500" i="1" dirty="0">
                <a:latin typeface="Avenir Book" charset="0"/>
                <a:ea typeface="Avenir Book" charset="0"/>
                <a:cs typeface="Avenir Book" charset="0"/>
              </a:rPr>
              <a:t>Science </a:t>
            </a:r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(2020</a:t>
            </a:r>
            <a:r>
              <a:rPr lang="fr-FR" sz="1500" dirty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250494" y="2060848"/>
            <a:ext cx="8786002" cy="4111195"/>
            <a:chOff x="250494" y="2357264"/>
            <a:chExt cx="8786002" cy="411119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/>
            <a:srcRect t="31148"/>
            <a:stretch/>
          </p:blipFill>
          <p:spPr>
            <a:xfrm>
              <a:off x="250494" y="3284984"/>
              <a:ext cx="8786002" cy="3183475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/>
            <a:srcRect b="79935"/>
            <a:stretch/>
          </p:blipFill>
          <p:spPr>
            <a:xfrm>
              <a:off x="250494" y="2357264"/>
              <a:ext cx="8786002" cy="927720"/>
            </a:xfrm>
            <a:prstGeom prst="rect">
              <a:avLst/>
            </a:prstGeom>
          </p:spPr>
        </p:pic>
      </p:grpSp>
      <p:sp>
        <p:nvSpPr>
          <p:cNvPr id="11" name="ZoneTexte 10"/>
          <p:cNvSpPr txBox="1"/>
          <p:nvPr/>
        </p:nvSpPr>
        <p:spPr>
          <a:xfrm>
            <a:off x="473271" y="220578"/>
            <a:ext cx="34067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of m6A</a:t>
            </a:r>
            <a:r>
              <a:rPr lang="fr-FR" sz="2000" dirty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CCS </a:t>
            </a:r>
            <a:endParaRPr lang="fr-FR" sz="20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68" y="1556792"/>
            <a:ext cx="9441295" cy="5688632"/>
          </a:xfrm>
          <a:prstGeom prst="rect">
            <a:avLst/>
          </a:prstGeom>
        </p:spPr>
      </p:pic>
      <p:pic>
        <p:nvPicPr>
          <p:cNvPr id="3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29"/>
          <a:stretch/>
        </p:blipFill>
        <p:spPr bwMode="auto">
          <a:xfrm>
            <a:off x="0" y="330201"/>
            <a:ext cx="9144000" cy="146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66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>
              <a:solidFill>
                <a:srgbClr val="110AFF"/>
              </a:solidFill>
            </a:endParaRPr>
          </a:p>
        </p:txBody>
      </p:sp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1632960" y="227544"/>
            <a:ext cx="587808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marL="0" lvl="1" algn="ctr"/>
            <a:r>
              <a:rPr lang="en-US" sz="1800" b="1">
                <a:solidFill>
                  <a:srgbClr val="110AFF"/>
                </a:solidFill>
                <a:latin typeface="Avenir Light"/>
                <a:cs typeface="Avenir Light"/>
              </a:rPr>
              <a:t>BASIC CONCEPTS</a:t>
            </a:r>
          </a:p>
        </p:txBody>
      </p:sp>
      <p:grpSp>
        <p:nvGrpSpPr>
          <p:cNvPr id="20483" name="Grouper 4"/>
          <p:cNvGrpSpPr>
            <a:grpSpLocks/>
          </p:cNvGrpSpPr>
          <p:nvPr/>
        </p:nvGrpSpPr>
        <p:grpSpPr bwMode="auto">
          <a:xfrm>
            <a:off x="0" y="1394067"/>
            <a:ext cx="9144000" cy="4065547"/>
            <a:chOff x="0" y="1536700"/>
            <a:chExt cx="10080625" cy="4481513"/>
          </a:xfrm>
        </p:grpSpPr>
        <p:grpSp>
          <p:nvGrpSpPr>
            <p:cNvPr id="20484" name="Grouper 4"/>
            <p:cNvGrpSpPr>
              <a:grpSpLocks/>
            </p:cNvGrpSpPr>
            <p:nvPr/>
          </p:nvGrpSpPr>
          <p:grpSpPr bwMode="auto">
            <a:xfrm>
              <a:off x="0" y="1536700"/>
              <a:ext cx="10080625" cy="4481513"/>
              <a:chOff x="0" y="1536700"/>
              <a:chExt cx="10080625" cy="4481513"/>
            </a:xfrm>
          </p:grpSpPr>
          <p:pic>
            <p:nvPicPr>
              <p:cNvPr id="20490" name="Imag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536700"/>
                <a:ext cx="10080625" cy="4481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1" name="Imag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850" y="1763613"/>
                <a:ext cx="774014" cy="592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2" name="Imag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6296" y="1691605"/>
                <a:ext cx="774014" cy="592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3" name="Imag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6176" y="3779837"/>
                <a:ext cx="774014" cy="592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4" name="Imag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0152" y="5292005"/>
                <a:ext cx="774014" cy="592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485" name="ZoneTexte 8"/>
            <p:cNvSpPr txBox="1">
              <a:spLocks noChangeArrowheads="1"/>
            </p:cNvSpPr>
            <p:nvPr/>
          </p:nvSpPr>
          <p:spPr bwMode="auto">
            <a:xfrm>
              <a:off x="2663825" y="5435600"/>
              <a:ext cx="371245" cy="37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rgbClr val="000000"/>
                  </a:solidFill>
                </a:rPr>
                <a:t>5’</a:t>
              </a:r>
            </a:p>
          </p:txBody>
        </p:sp>
        <p:pic>
          <p:nvPicPr>
            <p:cNvPr id="20486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1666875"/>
              <a:ext cx="534987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ZoneTexte 8"/>
            <p:cNvSpPr txBox="1">
              <a:spLocks noChangeArrowheads="1"/>
            </p:cNvSpPr>
            <p:nvPr/>
          </p:nvSpPr>
          <p:spPr bwMode="auto">
            <a:xfrm>
              <a:off x="359793" y="2379484"/>
              <a:ext cx="1981342" cy="98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</a:rPr>
                <a:t>DNA polymerase</a:t>
              </a:r>
            </a:p>
            <a:p>
              <a:r>
                <a:rPr lang="fr-FR" sz="1300">
                  <a:solidFill>
                    <a:srgbClr val="000000"/>
                  </a:solidFill>
                </a:rPr>
                <a:t>or helicase ratchets</a:t>
              </a:r>
            </a:p>
            <a:p>
              <a:r>
                <a:rPr lang="fr-FR" sz="1300">
                  <a:solidFill>
                    <a:srgbClr val="000000"/>
                  </a:solidFill>
                </a:rPr>
                <a:t>DNA through the pore</a:t>
              </a:r>
            </a:p>
            <a:p>
              <a:r>
                <a:rPr lang="fr-FR" sz="1300" b="1">
                  <a:solidFill>
                    <a:srgbClr val="000000"/>
                  </a:solidFill>
                </a:rPr>
                <a:t>one base per step </a:t>
              </a:r>
            </a:p>
          </p:txBody>
        </p:sp>
        <p:cxnSp>
          <p:nvCxnSpPr>
            <p:cNvPr id="4" name="Connecteur droit avec flèche 3"/>
            <p:cNvCxnSpPr/>
            <p:nvPr/>
          </p:nvCxnSpPr>
          <p:spPr bwMode="auto">
            <a:xfrm>
              <a:off x="1944688" y="3275013"/>
              <a:ext cx="287337" cy="21748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0489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741" y="5292005"/>
              <a:ext cx="534987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ZoneTexte 6"/>
          <p:cNvSpPr txBox="1">
            <a:spLocks noChangeArrowheads="1"/>
          </p:cNvSpPr>
          <p:nvPr/>
        </p:nvSpPr>
        <p:spPr bwMode="auto">
          <a:xfrm>
            <a:off x="3064828" y="3459076"/>
            <a:ext cx="1474264" cy="93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fr-FR" sz="1300" i="1">
                <a:solidFill>
                  <a:srgbClr val="000000"/>
                </a:solidFill>
              </a:rPr>
              <a:t>E. Coli a</a:t>
            </a:r>
            <a:r>
              <a:rPr lang="fr-FR" sz="1300">
                <a:solidFill>
                  <a:srgbClr val="000000"/>
                </a:solidFill>
              </a:rPr>
              <a:t>myloid</a:t>
            </a:r>
          </a:p>
          <a:p>
            <a:pPr algn="ctr"/>
            <a:r>
              <a:rPr lang="fr-FR" sz="1300">
                <a:solidFill>
                  <a:srgbClr val="000000"/>
                </a:solidFill>
              </a:rPr>
              <a:t>secretion channel</a:t>
            </a:r>
          </a:p>
          <a:p>
            <a:pPr algn="ctr"/>
            <a:r>
              <a:rPr lang="fr-FR" sz="1300">
                <a:solidFill>
                  <a:srgbClr val="000000"/>
                </a:solidFill>
              </a:rPr>
              <a:t>CsgG</a:t>
            </a:r>
            <a:endParaRPr lang="fr-FR" sz="1300">
              <a:solidFill>
                <a:srgbClr val="FF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fr-FR" sz="1300" b="1">
                <a:solidFill>
                  <a:srgbClr val="FF0000"/>
                </a:solidFill>
              </a:rPr>
              <a:t>450 b/sec</a:t>
            </a:r>
            <a:endParaRPr lang="fr-FR" sz="13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oneTexte 5"/>
          <p:cNvSpPr txBox="1">
            <a:spLocks noChangeArrowheads="1"/>
          </p:cNvSpPr>
          <p:nvPr/>
        </p:nvSpPr>
        <p:spPr bwMode="auto">
          <a:xfrm>
            <a:off x="701771" y="1225689"/>
            <a:ext cx="1932011" cy="4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fr-FR" sz="1300">
                <a:solidFill>
                  <a:srgbClr val="000000"/>
                </a:solidFill>
              </a:rPr>
              <a:t>alpha-hemolysin from</a:t>
            </a:r>
          </a:p>
          <a:p>
            <a:pPr algn="ctr"/>
            <a:r>
              <a:rPr lang="fr-FR" sz="1300" i="1">
                <a:solidFill>
                  <a:srgbClr val="000000"/>
                </a:solidFill>
              </a:rPr>
              <a:t>Staphylococcus aureus</a:t>
            </a:r>
          </a:p>
        </p:txBody>
      </p:sp>
      <p:sp>
        <p:nvSpPr>
          <p:cNvPr id="35842" name="ZoneTexte 6"/>
          <p:cNvSpPr txBox="1">
            <a:spLocks noChangeArrowheads="1"/>
          </p:cNvSpPr>
          <p:nvPr/>
        </p:nvSpPr>
        <p:spPr bwMode="auto">
          <a:xfrm>
            <a:off x="3581941" y="1208287"/>
            <a:ext cx="2190871" cy="48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fr-FR" sz="1300">
                <a:solidFill>
                  <a:srgbClr val="000000"/>
                </a:solidFill>
              </a:rPr>
              <a:t>Porin from</a:t>
            </a:r>
          </a:p>
          <a:p>
            <a:pPr algn="ctr"/>
            <a:r>
              <a:rPr lang="fr-FR" sz="1300" i="1">
                <a:solidFill>
                  <a:srgbClr val="000000"/>
                </a:solidFill>
              </a:rPr>
              <a:t>Mycobacterium smegmatis</a:t>
            </a:r>
          </a:p>
        </p:txBody>
      </p:sp>
      <p:grpSp>
        <p:nvGrpSpPr>
          <p:cNvPr id="35843" name="Grouper 2"/>
          <p:cNvGrpSpPr>
            <a:grpSpLocks/>
          </p:cNvGrpSpPr>
          <p:nvPr/>
        </p:nvGrpSpPr>
        <p:grpSpPr bwMode="auto">
          <a:xfrm>
            <a:off x="3203536" y="1650414"/>
            <a:ext cx="3130754" cy="2341686"/>
            <a:chOff x="4454451" y="3106738"/>
            <a:chExt cx="3955335" cy="2967037"/>
          </a:xfrm>
        </p:grpSpPr>
        <p:pic>
          <p:nvPicPr>
            <p:cNvPr id="35869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4451" y="3106738"/>
              <a:ext cx="3033712" cy="296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70" name="ZoneTexte 9"/>
            <p:cNvSpPr txBox="1">
              <a:spLocks noChangeArrowheads="1"/>
            </p:cNvSpPr>
            <p:nvPr/>
          </p:nvSpPr>
          <p:spPr bwMode="auto">
            <a:xfrm>
              <a:off x="6911901" y="5364163"/>
              <a:ext cx="1497885" cy="499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200">
                  <a:solidFill>
                    <a:srgbClr val="000000"/>
                  </a:solidFill>
                </a:rPr>
                <a:t>Short</a:t>
              </a:r>
            </a:p>
            <a:p>
              <a:pPr>
                <a:lnSpc>
                  <a:spcPct val="80000"/>
                </a:lnSpc>
              </a:pPr>
              <a:r>
                <a:rPr lang="fr-FR" sz="1200">
                  <a:solidFill>
                    <a:srgbClr val="000000"/>
                  </a:solidFill>
                </a:rPr>
                <a:t>sensing region</a:t>
              </a:r>
            </a:p>
          </p:txBody>
        </p:sp>
      </p:grpSp>
      <p:grpSp>
        <p:nvGrpSpPr>
          <p:cNvPr id="35844" name="Grouper 1"/>
          <p:cNvGrpSpPr>
            <a:grpSpLocks/>
          </p:cNvGrpSpPr>
          <p:nvPr/>
        </p:nvGrpSpPr>
        <p:grpSpPr bwMode="auto">
          <a:xfrm>
            <a:off x="395536" y="1712341"/>
            <a:ext cx="2775722" cy="2370489"/>
            <a:chOff x="1223888" y="3132138"/>
            <a:chExt cx="3538790" cy="3044825"/>
          </a:xfrm>
        </p:grpSpPr>
        <p:pic>
          <p:nvPicPr>
            <p:cNvPr id="3586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126" y="3132138"/>
              <a:ext cx="2911475" cy="304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6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3" t="52090" b="11369"/>
            <a:stretch>
              <a:fillRect/>
            </a:stretch>
          </p:blipFill>
          <p:spPr bwMode="auto">
            <a:xfrm flipH="1">
              <a:off x="1223888" y="4695825"/>
              <a:ext cx="601663" cy="111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7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3" t="72440" b="11369"/>
            <a:stretch>
              <a:fillRect/>
            </a:stretch>
          </p:blipFill>
          <p:spPr bwMode="auto">
            <a:xfrm flipH="1">
              <a:off x="1365176" y="5322888"/>
              <a:ext cx="601662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8" name="ZoneTexte 10"/>
            <p:cNvSpPr txBox="1">
              <a:spLocks noChangeArrowheads="1"/>
            </p:cNvSpPr>
            <p:nvPr/>
          </p:nvSpPr>
          <p:spPr bwMode="auto">
            <a:xfrm>
              <a:off x="3251127" y="5232400"/>
              <a:ext cx="1511551" cy="506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200">
                  <a:solidFill>
                    <a:srgbClr val="000000"/>
                  </a:solidFill>
                </a:rPr>
                <a:t>Large</a:t>
              </a:r>
            </a:p>
            <a:p>
              <a:pPr>
                <a:lnSpc>
                  <a:spcPct val="80000"/>
                </a:lnSpc>
              </a:pPr>
              <a:r>
                <a:rPr lang="fr-FR" sz="1200">
                  <a:solidFill>
                    <a:srgbClr val="000000"/>
                  </a:solidFill>
                </a:rPr>
                <a:t>sensing region</a:t>
              </a: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0" y="0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/>
          </a:p>
        </p:txBody>
      </p:sp>
      <p:sp>
        <p:nvSpPr>
          <p:cNvPr id="35846" name="Rectangle 1"/>
          <p:cNvSpPr>
            <a:spLocks noChangeArrowheads="1"/>
          </p:cNvSpPr>
          <p:nvPr/>
        </p:nvSpPr>
        <p:spPr bwMode="auto">
          <a:xfrm>
            <a:off x="1632960" y="207382"/>
            <a:ext cx="5878080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marL="0" lvl="1" algn="ctr"/>
            <a:r>
              <a:rPr lang="en-US" sz="2200" b="1" dirty="0">
                <a:solidFill>
                  <a:srgbClr val="110AFF"/>
                </a:solidFill>
                <a:latin typeface="Avenir Light"/>
                <a:cs typeface="Avenir Light"/>
              </a:rPr>
              <a:t>NANOPORES USED IN THE </a:t>
            </a:r>
            <a:r>
              <a:rPr lang="en-US" sz="2200" b="1" dirty="0" err="1">
                <a:solidFill>
                  <a:srgbClr val="110AFF"/>
                </a:solidFill>
                <a:latin typeface="Avenir Light"/>
                <a:cs typeface="Avenir Light"/>
              </a:rPr>
              <a:t>MinION</a:t>
            </a:r>
            <a:endParaRPr lang="en-US" sz="2200" b="1" dirty="0">
              <a:solidFill>
                <a:srgbClr val="110AFF"/>
              </a:solidFill>
              <a:latin typeface="Avenir Light"/>
              <a:cs typeface="Avenir Light"/>
            </a:endParaRPr>
          </a:p>
        </p:txBody>
      </p:sp>
      <p:cxnSp>
        <p:nvCxnSpPr>
          <p:cNvPr id="5" name="Connecteur droit avec flèche 4"/>
          <p:cNvCxnSpPr/>
          <p:nvPr/>
        </p:nvCxnSpPr>
        <p:spPr bwMode="auto">
          <a:xfrm>
            <a:off x="3007696" y="1404148"/>
            <a:ext cx="32688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>
            <a:off x="6011536" y="1404148"/>
            <a:ext cx="32688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5850" name="Grouper 18"/>
          <p:cNvGrpSpPr>
            <a:grpSpLocks/>
          </p:cNvGrpSpPr>
          <p:nvPr/>
        </p:nvGrpSpPr>
        <p:grpSpPr bwMode="auto">
          <a:xfrm>
            <a:off x="0" y="4408303"/>
            <a:ext cx="9144000" cy="1853474"/>
            <a:chOff x="0" y="2699717"/>
            <a:chExt cx="10080625" cy="2042872"/>
          </a:xfrm>
        </p:grpSpPr>
        <p:pic>
          <p:nvPicPr>
            <p:cNvPr id="35851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47" b="24113"/>
            <a:stretch>
              <a:fillRect/>
            </a:stretch>
          </p:blipFill>
          <p:spPr bwMode="auto">
            <a:xfrm>
              <a:off x="0" y="4116501"/>
              <a:ext cx="10080625" cy="60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Rectangle 20"/>
            <p:cNvSpPr>
              <a:spLocks noChangeArrowheads="1"/>
            </p:cNvSpPr>
            <p:nvPr/>
          </p:nvSpPr>
          <p:spPr bwMode="auto">
            <a:xfrm>
              <a:off x="3384128" y="3443943"/>
              <a:ext cx="1869449" cy="7632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</a:rPr>
                <a:t>Single nucleobase discrimination in a DNA strand</a:t>
              </a:r>
            </a:p>
          </p:txBody>
        </p:sp>
        <p:sp>
          <p:nvSpPr>
            <p:cNvPr id="35853" name="Rectangle 21"/>
            <p:cNvSpPr>
              <a:spLocks noChangeArrowheads="1"/>
            </p:cNvSpPr>
            <p:nvPr/>
          </p:nvSpPr>
          <p:spPr bwMode="auto">
            <a:xfrm>
              <a:off x="5400352" y="3431137"/>
              <a:ext cx="1869449" cy="7632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</a:rPr>
                <a:t>DNA sequencing</a:t>
              </a:r>
            </a:p>
            <a:p>
              <a:pPr algn="ctr"/>
              <a:r>
                <a:rPr lang="fr-FR" sz="1300">
                  <a:solidFill>
                    <a:srgbClr val="000000"/>
                  </a:solidFill>
                </a:rPr>
                <a:t>with phi29 DNA pol.</a:t>
              </a:r>
            </a:p>
            <a:p>
              <a:pPr algn="ctr"/>
              <a:r>
                <a:rPr lang="fr-FR" sz="1300">
                  <a:solidFill>
                    <a:srgbClr val="000000"/>
                  </a:solidFill>
                </a:rPr>
                <a:t>and MspA pore</a:t>
              </a:r>
            </a:p>
          </p:txBody>
        </p:sp>
        <p:sp>
          <p:nvSpPr>
            <p:cNvPr id="35854" name="Rectangle 22"/>
            <p:cNvSpPr>
              <a:spLocks noChangeArrowheads="1"/>
            </p:cNvSpPr>
            <p:nvPr/>
          </p:nvSpPr>
          <p:spPr bwMode="auto">
            <a:xfrm>
              <a:off x="7776616" y="3635821"/>
              <a:ext cx="1653672" cy="5427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300" i="1">
                  <a:solidFill>
                    <a:srgbClr val="000000"/>
                  </a:solidFill>
                </a:rPr>
                <a:t>E. coli </a:t>
              </a:r>
              <a:r>
                <a:rPr lang="fr-FR" sz="1300">
                  <a:solidFill>
                    <a:srgbClr val="000000"/>
                  </a:solidFill>
                </a:rPr>
                <a:t>assembled </a:t>
              </a:r>
            </a:p>
            <a:p>
              <a:pPr algn="ctr"/>
              <a:r>
                <a:rPr lang="fr-FR" sz="1300" i="1">
                  <a:solidFill>
                    <a:srgbClr val="000000"/>
                  </a:solidFill>
                </a:rPr>
                <a:t>de novo</a:t>
              </a:r>
              <a:endParaRPr lang="fr-FR" sz="1300">
                <a:solidFill>
                  <a:srgbClr val="000000"/>
                </a:solidFill>
              </a:endParaRPr>
            </a:p>
          </p:txBody>
        </p:sp>
        <p:sp>
          <p:nvSpPr>
            <p:cNvPr id="35855" name="Rectangle 23"/>
            <p:cNvSpPr>
              <a:spLocks noChangeArrowheads="1"/>
            </p:cNvSpPr>
            <p:nvPr/>
          </p:nvSpPr>
          <p:spPr bwMode="auto">
            <a:xfrm>
              <a:off x="6552480" y="2699717"/>
              <a:ext cx="1869449" cy="32226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300" b="1">
                  <a:solidFill>
                    <a:srgbClr val="FF0000"/>
                  </a:solidFill>
                </a:rPr>
                <a:t>MinION available</a:t>
              </a:r>
            </a:p>
          </p:txBody>
        </p:sp>
        <p:sp>
          <p:nvSpPr>
            <p:cNvPr id="35856" name="Rectangle 24"/>
            <p:cNvSpPr>
              <a:spLocks noChangeArrowheads="1"/>
            </p:cNvSpPr>
            <p:nvPr/>
          </p:nvSpPr>
          <p:spPr bwMode="auto">
            <a:xfrm>
              <a:off x="2376016" y="4041221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57" name="Rectangle 25"/>
            <p:cNvSpPr>
              <a:spLocks noChangeArrowheads="1"/>
            </p:cNvSpPr>
            <p:nvPr/>
          </p:nvSpPr>
          <p:spPr bwMode="auto">
            <a:xfrm>
              <a:off x="3384128" y="4526565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58" name="Rectangle 26"/>
            <p:cNvSpPr>
              <a:spLocks noChangeArrowheads="1"/>
            </p:cNvSpPr>
            <p:nvPr/>
          </p:nvSpPr>
          <p:spPr bwMode="auto">
            <a:xfrm>
              <a:off x="5184328" y="4503885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59" name="Rectangle 27"/>
            <p:cNvSpPr>
              <a:spLocks noChangeArrowheads="1"/>
            </p:cNvSpPr>
            <p:nvPr/>
          </p:nvSpPr>
          <p:spPr bwMode="auto">
            <a:xfrm>
              <a:off x="431800" y="4052561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60" name="Rectangle 28"/>
            <p:cNvSpPr>
              <a:spLocks noChangeArrowheads="1"/>
            </p:cNvSpPr>
            <p:nvPr/>
          </p:nvSpPr>
          <p:spPr bwMode="auto">
            <a:xfrm>
              <a:off x="863848" y="3443943"/>
              <a:ext cx="1728192" cy="76326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</a:rPr>
                <a:t>DNA transport</a:t>
              </a:r>
            </a:p>
            <a:p>
              <a:pPr algn="ctr"/>
              <a:r>
                <a:rPr lang="fr-FR" sz="1300">
                  <a:solidFill>
                    <a:srgbClr val="000000"/>
                  </a:solidFill>
                </a:rPr>
                <a:t>through alpha-hemolysin</a:t>
              </a:r>
            </a:p>
          </p:txBody>
        </p:sp>
        <p:sp>
          <p:nvSpPr>
            <p:cNvPr id="35861" name="Rectangle 29"/>
            <p:cNvSpPr>
              <a:spLocks noChangeArrowheads="1"/>
            </p:cNvSpPr>
            <p:nvPr/>
          </p:nvSpPr>
          <p:spPr bwMode="auto">
            <a:xfrm>
              <a:off x="1367904" y="4526565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862" name="Rectangle 30"/>
            <p:cNvSpPr>
              <a:spLocks noChangeArrowheads="1"/>
            </p:cNvSpPr>
            <p:nvPr/>
          </p:nvSpPr>
          <p:spPr bwMode="auto">
            <a:xfrm>
              <a:off x="7272560" y="4511257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cxnSp>
          <p:nvCxnSpPr>
            <p:cNvPr id="32" name="Connecteur droit 31"/>
            <p:cNvCxnSpPr>
              <a:stCxn id="35855" idx="2"/>
            </p:cNvCxnSpPr>
            <p:nvPr/>
          </p:nvCxnSpPr>
          <p:spPr bwMode="auto">
            <a:xfrm>
              <a:off x="7487205" y="3021983"/>
              <a:ext cx="1033" cy="126187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Connecteur droit 32"/>
            <p:cNvCxnSpPr>
              <a:stCxn id="35860" idx="2"/>
            </p:cNvCxnSpPr>
            <p:nvPr/>
          </p:nvCxnSpPr>
          <p:spPr bwMode="auto">
            <a:xfrm flipH="1">
              <a:off x="1655763" y="4207204"/>
              <a:ext cx="72182" cy="7030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er 3"/>
          <p:cNvGrpSpPr/>
          <p:nvPr/>
        </p:nvGrpSpPr>
        <p:grpSpPr>
          <a:xfrm>
            <a:off x="6180101" y="2301917"/>
            <a:ext cx="2712379" cy="1775155"/>
            <a:chOff x="6036085" y="2301917"/>
            <a:chExt cx="2804851" cy="1775155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5"/>
            <a:srcRect l="5147" r="27337"/>
            <a:stretch/>
          </p:blipFill>
          <p:spPr>
            <a:xfrm>
              <a:off x="6569422" y="2301917"/>
              <a:ext cx="1746994" cy="1775155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6"/>
            <a:srcRect r="-40260"/>
            <a:stretch/>
          </p:blipFill>
          <p:spPr>
            <a:xfrm>
              <a:off x="6036085" y="3189494"/>
              <a:ext cx="1244600" cy="533400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6"/>
            <a:srcRect r="-40260"/>
            <a:stretch/>
          </p:blipFill>
          <p:spPr>
            <a:xfrm flipH="1">
              <a:off x="7596336" y="3183632"/>
              <a:ext cx="1244600" cy="533400"/>
            </a:xfrm>
            <a:prstGeom prst="rect">
              <a:avLst/>
            </a:prstGeom>
          </p:spPr>
        </p:pic>
      </p:grpSp>
      <p:sp>
        <p:nvSpPr>
          <p:cNvPr id="35847" name="ZoneTexte 6"/>
          <p:cNvSpPr txBox="1">
            <a:spLocks noChangeArrowheads="1"/>
          </p:cNvSpPr>
          <p:nvPr/>
        </p:nvSpPr>
        <p:spPr bwMode="auto">
          <a:xfrm>
            <a:off x="6661860" y="1208287"/>
            <a:ext cx="1477163" cy="91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fr-FR" sz="1300" i="1" dirty="0">
                <a:solidFill>
                  <a:srgbClr val="000000"/>
                </a:solidFill>
              </a:rPr>
              <a:t>E. Coli </a:t>
            </a:r>
            <a:r>
              <a:rPr lang="fr-FR" sz="1300" i="1" dirty="0" err="1">
                <a:solidFill>
                  <a:srgbClr val="000000"/>
                </a:solidFill>
              </a:rPr>
              <a:t>a</a:t>
            </a:r>
            <a:r>
              <a:rPr lang="fr-FR" sz="1300" dirty="0" err="1">
                <a:solidFill>
                  <a:srgbClr val="000000"/>
                </a:solidFill>
              </a:rPr>
              <a:t>myloid</a:t>
            </a:r>
            <a:endParaRPr lang="fr-FR" sz="1300" dirty="0">
              <a:solidFill>
                <a:srgbClr val="000000"/>
              </a:solidFill>
            </a:endParaRPr>
          </a:p>
          <a:p>
            <a:pPr algn="ctr"/>
            <a:r>
              <a:rPr lang="fr-FR" sz="1300" dirty="0" err="1">
                <a:solidFill>
                  <a:srgbClr val="000000"/>
                </a:solidFill>
              </a:rPr>
              <a:t>secretion</a:t>
            </a:r>
            <a:r>
              <a:rPr lang="fr-FR" sz="1300" dirty="0">
                <a:solidFill>
                  <a:srgbClr val="000000"/>
                </a:solidFill>
              </a:rPr>
              <a:t> </a:t>
            </a:r>
            <a:r>
              <a:rPr lang="fr-FR" sz="1300" dirty="0" err="1">
                <a:solidFill>
                  <a:srgbClr val="000000"/>
                </a:solidFill>
              </a:rPr>
              <a:t>channel</a:t>
            </a:r>
            <a:endParaRPr lang="fr-FR" sz="1300" dirty="0">
              <a:solidFill>
                <a:srgbClr val="000000"/>
              </a:solidFill>
            </a:endParaRPr>
          </a:p>
          <a:p>
            <a:pPr algn="ctr"/>
            <a:r>
              <a:rPr lang="fr-FR" sz="1300" dirty="0" err="1" smtClean="0">
                <a:solidFill>
                  <a:srgbClr val="000000"/>
                </a:solidFill>
              </a:rPr>
              <a:t>CsgG</a:t>
            </a:r>
            <a:endParaRPr lang="fr-FR" sz="1300" dirty="0">
              <a:solidFill>
                <a:srgbClr val="FF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fr-FR" sz="1300" dirty="0">
                <a:solidFill>
                  <a:srgbClr val="FF0000"/>
                </a:solidFill>
              </a:rPr>
              <a:t>450 b/sec</a:t>
            </a:r>
            <a:endParaRPr lang="fr-FR" sz="1300" dirty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39793" y="8581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1996</a:t>
            </a:r>
            <a:endParaRPr lang="fr-FR" sz="1600"/>
          </a:p>
        </p:txBody>
      </p:sp>
      <p:sp>
        <p:nvSpPr>
          <p:cNvPr id="38" name="ZoneTexte 37"/>
          <p:cNvSpPr txBox="1"/>
          <p:nvPr/>
        </p:nvSpPr>
        <p:spPr>
          <a:xfrm>
            <a:off x="4364129" y="8581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2012</a:t>
            </a:r>
            <a:endParaRPr lang="fr-FR" sz="1600" dirty="0"/>
          </a:p>
        </p:txBody>
      </p:sp>
      <p:sp>
        <p:nvSpPr>
          <p:cNvPr id="39" name="ZoneTexte 38"/>
          <p:cNvSpPr txBox="1"/>
          <p:nvPr/>
        </p:nvSpPr>
        <p:spPr>
          <a:xfrm>
            <a:off x="7100433" y="85819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2017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21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2880" y="0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/>
          </a:p>
        </p:txBody>
      </p:sp>
      <p:sp>
        <p:nvSpPr>
          <p:cNvPr id="22530" name="ZoneTexte 12"/>
          <p:cNvSpPr txBox="1">
            <a:spLocks noChangeArrowheads="1"/>
          </p:cNvSpPr>
          <p:nvPr/>
        </p:nvSpPr>
        <p:spPr bwMode="auto">
          <a:xfrm>
            <a:off x="3203848" y="179358"/>
            <a:ext cx="277640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800" b="1">
                <a:solidFill>
                  <a:srgbClr val="110AFF"/>
                </a:solidFill>
                <a:latin typeface="Avenir Light"/>
                <a:cs typeface="Avenir Light"/>
              </a:rPr>
              <a:t>SEQUENCING PROCESS</a:t>
            </a:r>
          </a:p>
        </p:txBody>
      </p:sp>
      <p:pic>
        <p:nvPicPr>
          <p:cNvPr id="22532" name="Image 1" descr="Capture d’écran 2017-09-25 à 16.5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1" t="56325" r="2" b="11125"/>
          <a:stretch>
            <a:fillRect/>
          </a:stretch>
        </p:blipFill>
        <p:spPr bwMode="auto">
          <a:xfrm>
            <a:off x="4422728" y="4766919"/>
            <a:ext cx="4541760" cy="16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5" name="Grouper 2"/>
          <p:cNvGrpSpPr>
            <a:grpSpLocks/>
          </p:cNvGrpSpPr>
          <p:nvPr/>
        </p:nvGrpSpPr>
        <p:grpSpPr bwMode="auto">
          <a:xfrm>
            <a:off x="827584" y="1539530"/>
            <a:ext cx="3169440" cy="3257622"/>
            <a:chOff x="3095625" y="1258888"/>
            <a:chExt cx="3494088" cy="3590925"/>
          </a:xfrm>
        </p:grpSpPr>
        <p:grpSp>
          <p:nvGrpSpPr>
            <p:cNvPr id="22536" name="Grouper 2"/>
            <p:cNvGrpSpPr>
              <a:grpSpLocks/>
            </p:cNvGrpSpPr>
            <p:nvPr/>
          </p:nvGrpSpPr>
          <p:grpSpPr bwMode="auto">
            <a:xfrm>
              <a:off x="3095625" y="1258888"/>
              <a:ext cx="3494088" cy="3590925"/>
              <a:chOff x="250825" y="1338263"/>
              <a:chExt cx="4075113" cy="4087817"/>
            </a:xfrm>
          </p:grpSpPr>
          <p:pic>
            <p:nvPicPr>
              <p:cNvPr id="22538" name="Imag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85"/>
              <a:stretch>
                <a:fillRect/>
              </a:stretch>
            </p:blipFill>
            <p:spPr bwMode="auto">
              <a:xfrm>
                <a:off x="250825" y="1338263"/>
                <a:ext cx="4075113" cy="3894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39" name="Imag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93" t="78258" r="59119" b="1385"/>
              <a:stretch>
                <a:fillRect/>
              </a:stretch>
            </p:blipFill>
            <p:spPr bwMode="auto">
              <a:xfrm flipH="1" flipV="1">
                <a:off x="2803436" y="4622037"/>
                <a:ext cx="1226207" cy="804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0" name="Imag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93" t="60661" r="59119" b="22960"/>
              <a:stretch>
                <a:fillRect/>
              </a:stretch>
            </p:blipFill>
            <p:spPr bwMode="auto">
              <a:xfrm flipH="1" flipV="1">
                <a:off x="2880072" y="3779837"/>
                <a:ext cx="1226207" cy="6469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1" name="Imag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927" t="73135" b="15501"/>
              <a:stretch>
                <a:fillRect/>
              </a:stretch>
            </p:blipFill>
            <p:spPr bwMode="auto">
              <a:xfrm>
                <a:off x="2520032" y="4338633"/>
                <a:ext cx="1796010" cy="448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2" name="Rectangle 1"/>
              <p:cNvSpPr>
                <a:spLocks noChangeArrowheads="1"/>
              </p:cNvSpPr>
              <p:nvPr/>
            </p:nvSpPr>
            <p:spPr bwMode="auto">
              <a:xfrm>
                <a:off x="2304008" y="5147989"/>
                <a:ext cx="288032" cy="1440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37" name="Rectangle 1"/>
            <p:cNvSpPr>
              <a:spLocks noChangeArrowheads="1"/>
            </p:cNvSpPr>
            <p:nvPr/>
          </p:nvSpPr>
          <p:spPr bwMode="auto">
            <a:xfrm>
              <a:off x="3301172" y="3181871"/>
              <a:ext cx="720080" cy="216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5940152" y="980728"/>
            <a:ext cx="1391715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venir Light"/>
                <a:cs typeface="Avenir Light"/>
              </a:rPr>
              <a:t>SEQUENCING</a:t>
            </a:r>
            <a:endParaRPr lang="fr-FR" sz="1400" dirty="0">
              <a:latin typeface="Avenir Light"/>
              <a:cs typeface="Avenir Ligh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69" y="1521314"/>
            <a:ext cx="4311020" cy="2483750"/>
          </a:xfrm>
          <a:prstGeom prst="rect">
            <a:avLst/>
          </a:prstGeom>
        </p:spPr>
      </p:pic>
      <p:sp>
        <p:nvSpPr>
          <p:cNvPr id="22534" name="ZoneTexte 3"/>
          <p:cNvSpPr txBox="1">
            <a:spLocks noChangeArrowheads="1"/>
          </p:cNvSpPr>
          <p:nvPr/>
        </p:nvSpPr>
        <p:spPr bwMode="auto">
          <a:xfrm>
            <a:off x="251520" y="1077234"/>
            <a:ext cx="1078016" cy="5864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</a:rPr>
              <a:t>1D</a:t>
            </a:r>
            <a:r>
              <a:rPr lang="fr-FR" sz="1400" baseline="30000">
                <a:solidFill>
                  <a:srgbClr val="000000"/>
                </a:solidFill>
              </a:rPr>
              <a:t>2</a:t>
            </a:r>
            <a:r>
              <a:rPr lang="fr-FR" sz="1400">
                <a:solidFill>
                  <a:srgbClr val="000000"/>
                </a:solidFill>
              </a:rPr>
              <a:t> Library</a:t>
            </a:r>
          </a:p>
          <a:p>
            <a:pPr algn="ctr">
              <a:lnSpc>
                <a:spcPct val="140000"/>
              </a:lnSpc>
            </a:pPr>
            <a:r>
              <a:rPr lang="fr-FR" sz="1400">
                <a:solidFill>
                  <a:srgbClr val="FF0000"/>
                </a:solidFill>
              </a:rPr>
              <a:t>(2017)</a:t>
            </a:r>
          </a:p>
        </p:txBody>
      </p:sp>
      <p:sp>
        <p:nvSpPr>
          <p:cNvPr id="15" name="Flèche vers la droite 14"/>
          <p:cNvSpPr/>
          <p:nvPr/>
        </p:nvSpPr>
        <p:spPr bwMode="auto">
          <a:xfrm rot="5400000">
            <a:off x="6510467" y="4247021"/>
            <a:ext cx="391721" cy="1958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  <p:sp>
        <p:nvSpPr>
          <p:cNvPr id="19" name="Flèche vers la droite 18"/>
          <p:cNvSpPr/>
          <p:nvPr/>
        </p:nvSpPr>
        <p:spPr bwMode="auto">
          <a:xfrm rot="10800000" flipH="1">
            <a:off x="4180279" y="2657095"/>
            <a:ext cx="391721" cy="1958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4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611560" y="2959190"/>
            <a:ext cx="7920880" cy="2414026"/>
            <a:chOff x="467544" y="2095094"/>
            <a:chExt cx="7920880" cy="2414026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2"/>
            <a:srcRect l="68054"/>
            <a:stretch/>
          </p:blipFill>
          <p:spPr>
            <a:xfrm>
              <a:off x="6314930" y="2095094"/>
              <a:ext cx="1800200" cy="2414026"/>
            </a:xfrm>
            <a:prstGeom prst="rect">
              <a:avLst/>
            </a:prstGeom>
          </p:spPr>
        </p:pic>
        <p:sp>
          <p:nvSpPr>
            <p:cNvPr id="39" name="ZoneTexte 38"/>
            <p:cNvSpPr txBox="1"/>
            <p:nvPr/>
          </p:nvSpPr>
          <p:spPr>
            <a:xfrm>
              <a:off x="1691680" y="3187870"/>
              <a:ext cx="10630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512 X 4 pores</a:t>
              </a:r>
              <a:endParaRPr lang="fr-FR" sz="1100" dirty="0"/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3"/>
            <a:srcRect t="56766" r="50115"/>
            <a:stretch/>
          </p:blipFill>
          <p:spPr>
            <a:xfrm rot="10800000">
              <a:off x="2915816" y="2425458"/>
              <a:ext cx="2480858" cy="1587709"/>
            </a:xfrm>
            <a:prstGeom prst="rect">
              <a:avLst/>
            </a:prstGeom>
          </p:spPr>
        </p:pic>
        <p:cxnSp>
          <p:nvCxnSpPr>
            <p:cNvPr id="41" name="Connecteur droit avec flèche 40"/>
            <p:cNvCxnSpPr/>
            <p:nvPr/>
          </p:nvCxnSpPr>
          <p:spPr bwMode="auto">
            <a:xfrm>
              <a:off x="5169230" y="2796081"/>
              <a:ext cx="86409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2A4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Connecteur droit avec flèche 41"/>
            <p:cNvCxnSpPr/>
            <p:nvPr/>
          </p:nvCxnSpPr>
          <p:spPr bwMode="auto">
            <a:xfrm>
              <a:off x="5188323" y="3372145"/>
              <a:ext cx="86409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2A4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Connecteur droit avec flèche 42"/>
            <p:cNvCxnSpPr/>
            <p:nvPr/>
          </p:nvCxnSpPr>
          <p:spPr bwMode="auto">
            <a:xfrm>
              <a:off x="5183559" y="3949025"/>
              <a:ext cx="86409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2A4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544" y="2896474"/>
              <a:ext cx="2178759" cy="897136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 bwMode="auto">
            <a:xfrm>
              <a:off x="2015706" y="3217539"/>
              <a:ext cx="180030" cy="144023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6" name="Connecteur droit 45"/>
            <p:cNvCxnSpPr/>
            <p:nvPr/>
          </p:nvCxnSpPr>
          <p:spPr bwMode="auto">
            <a:xfrm flipV="1">
              <a:off x="2195736" y="2566487"/>
              <a:ext cx="720080" cy="57905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Connecteur droit 46"/>
            <p:cNvCxnSpPr/>
            <p:nvPr/>
          </p:nvCxnSpPr>
          <p:spPr bwMode="auto">
            <a:xfrm>
              <a:off x="2195736" y="3369947"/>
              <a:ext cx="720080" cy="63968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Ellipse 47"/>
            <p:cNvSpPr>
              <a:spLocks noChangeAspect="1"/>
            </p:cNvSpPr>
            <p:nvPr/>
          </p:nvSpPr>
          <p:spPr bwMode="auto">
            <a:xfrm>
              <a:off x="5097222" y="2734656"/>
              <a:ext cx="108008" cy="108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9" name="Ellipse 48"/>
            <p:cNvSpPr>
              <a:spLocks noChangeAspect="1"/>
            </p:cNvSpPr>
            <p:nvPr/>
          </p:nvSpPr>
          <p:spPr bwMode="auto">
            <a:xfrm>
              <a:off x="5112043" y="3317052"/>
              <a:ext cx="108008" cy="108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" name="Ellipse 49"/>
            <p:cNvSpPr>
              <a:spLocks noChangeAspect="1"/>
            </p:cNvSpPr>
            <p:nvPr/>
          </p:nvSpPr>
          <p:spPr bwMode="auto">
            <a:xfrm>
              <a:off x="5095115" y="3893116"/>
              <a:ext cx="108008" cy="108008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4" name="Connecteur droit avec flèche 53"/>
            <p:cNvCxnSpPr/>
            <p:nvPr/>
          </p:nvCxnSpPr>
          <p:spPr bwMode="auto">
            <a:xfrm>
              <a:off x="6300201" y="4397798"/>
              <a:ext cx="208822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5" name="ZoneTexte 54"/>
            <p:cNvSpPr txBox="1"/>
            <p:nvPr/>
          </p:nvSpPr>
          <p:spPr>
            <a:xfrm>
              <a:off x="7905543" y="4183326"/>
              <a:ext cx="4269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time</a:t>
              </a:r>
              <a:endParaRPr lang="fr-FR" sz="1000" dirty="0"/>
            </a:p>
          </p:txBody>
        </p:sp>
        <p:cxnSp>
          <p:nvCxnSpPr>
            <p:cNvPr id="57" name="Connecteur droit avec flèche 56"/>
            <p:cNvCxnSpPr/>
            <p:nvPr/>
          </p:nvCxnSpPr>
          <p:spPr bwMode="auto">
            <a:xfrm flipV="1">
              <a:off x="6291691" y="3715293"/>
              <a:ext cx="0" cy="68404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ZoneTexte 57"/>
            <p:cNvSpPr txBox="1"/>
            <p:nvPr/>
          </p:nvSpPr>
          <p:spPr>
            <a:xfrm>
              <a:off x="5467845" y="3617324"/>
              <a:ext cx="8616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/>
                <a:t>c</a:t>
              </a:r>
              <a:r>
                <a:rPr lang="fr-FR" sz="1000" dirty="0" err="1" smtClean="0"/>
                <a:t>urrent</a:t>
              </a:r>
              <a:r>
                <a:rPr lang="fr-FR" sz="1000" dirty="0" smtClean="0"/>
                <a:t> (</a:t>
              </a:r>
              <a:r>
                <a:rPr lang="fr-FR" sz="1000" dirty="0" err="1" smtClean="0"/>
                <a:t>pA</a:t>
              </a:r>
              <a:r>
                <a:rPr lang="fr-FR" sz="1000" dirty="0" smtClean="0"/>
                <a:t>)</a:t>
              </a:r>
              <a:endParaRPr lang="fr-FR" sz="1000" dirty="0"/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2880" y="0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/>
          </a:p>
        </p:txBody>
      </p:sp>
      <p:sp>
        <p:nvSpPr>
          <p:cNvPr id="27" name="ZoneTexte 12"/>
          <p:cNvSpPr txBox="1">
            <a:spLocks noChangeArrowheads="1"/>
          </p:cNvSpPr>
          <p:nvPr/>
        </p:nvSpPr>
        <p:spPr bwMode="auto">
          <a:xfrm>
            <a:off x="137241" y="236074"/>
            <a:ext cx="507059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800" b="1" dirty="0">
                <a:solidFill>
                  <a:srgbClr val="110AFF"/>
                </a:solidFill>
                <a:latin typeface="Avenir Light"/>
                <a:cs typeface="Avenir Light"/>
              </a:rPr>
              <a:t>SEQUENCING </a:t>
            </a:r>
            <a:r>
              <a:rPr lang="fr-FR" sz="1800" b="1" dirty="0" smtClean="0">
                <a:solidFill>
                  <a:srgbClr val="110AFF"/>
                </a:solidFill>
                <a:latin typeface="Avenir Light"/>
                <a:cs typeface="Avenir Light"/>
              </a:rPr>
              <a:t>PROCESS : </a:t>
            </a:r>
            <a:r>
              <a:rPr lang="fr-FR" sz="1800" b="1" dirty="0" err="1" smtClean="0">
                <a:solidFill>
                  <a:srgbClr val="110AFF"/>
                </a:solidFill>
                <a:latin typeface="Avenir Light"/>
                <a:cs typeface="Avenir Light"/>
              </a:rPr>
              <a:t>MinION</a:t>
            </a:r>
            <a:r>
              <a:rPr lang="fr-FR" sz="1800" b="1" dirty="0" smtClean="0">
                <a:solidFill>
                  <a:srgbClr val="110AFF"/>
                </a:solidFill>
                <a:latin typeface="Avenir Light"/>
                <a:cs typeface="Avenir Light"/>
              </a:rPr>
              <a:t> FLOW CELL</a:t>
            </a:r>
            <a:endParaRPr lang="fr-FR" sz="1800" b="1" dirty="0">
              <a:solidFill>
                <a:srgbClr val="110AFF"/>
              </a:solidFill>
              <a:latin typeface="Avenir Light"/>
              <a:cs typeface="Avenir Ligh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151" y="692696"/>
            <a:ext cx="3673583" cy="252024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10063" y="1499914"/>
            <a:ext cx="19870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5-6 bases </a:t>
            </a:r>
            <a:r>
              <a:rPr lang="fr-FR" sz="1800" dirty="0" err="1" smtClean="0"/>
              <a:t>dominate</a:t>
            </a:r>
            <a:r>
              <a:rPr lang="fr-FR" sz="1800" dirty="0" smtClean="0"/>
              <a:t> the </a:t>
            </a:r>
            <a:r>
              <a:rPr lang="fr-FR" sz="1800" dirty="0" err="1" smtClean="0"/>
              <a:t>current</a:t>
            </a:r>
            <a:r>
              <a:rPr lang="fr-FR" sz="1800" dirty="0" smtClean="0"/>
              <a:t> signal</a:t>
            </a:r>
            <a:endParaRPr lang="fr-FR" sz="1800" dirty="0"/>
          </a:p>
        </p:txBody>
      </p:sp>
      <p:sp>
        <p:nvSpPr>
          <p:cNvPr id="6" name="ZoneTexte 5"/>
          <p:cNvSpPr txBox="1"/>
          <p:nvPr/>
        </p:nvSpPr>
        <p:spPr>
          <a:xfrm>
            <a:off x="467544" y="2852936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MinION</a:t>
            </a:r>
            <a:r>
              <a:rPr lang="fr-FR" sz="2000" dirty="0" smtClean="0"/>
              <a:t> : 512 pores</a:t>
            </a:r>
            <a:endParaRPr lang="fr-FR" sz="2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67544" y="5301208"/>
            <a:ext cx="4753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/>
              <a:t>PromethION</a:t>
            </a:r>
            <a:r>
              <a:rPr lang="fr-FR" sz="2000" dirty="0" smtClean="0"/>
              <a:t> : 144000 pores (48 x 3000)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9446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2880" y="0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/>
          </a:p>
        </p:txBody>
      </p:sp>
      <p:pic>
        <p:nvPicPr>
          <p:cNvPr id="21506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640" y="1345101"/>
            <a:ext cx="5143680" cy="151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ZoneTexte 5"/>
          <p:cNvSpPr txBox="1">
            <a:spLocks noChangeArrowheads="1"/>
          </p:cNvSpPr>
          <p:nvPr/>
        </p:nvSpPr>
        <p:spPr bwMode="auto">
          <a:xfrm rot="-2820647">
            <a:off x="3560615" y="4125260"/>
            <a:ext cx="1073811" cy="338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AG</a:t>
            </a:r>
            <a:r>
              <a:rPr lang="fr-FR" sz="1600" b="1">
                <a:solidFill>
                  <a:srgbClr val="000000"/>
                </a:solidFill>
              </a:rPr>
              <a:t>G</a:t>
            </a:r>
            <a:r>
              <a:rPr lang="fr-FR" sz="1600">
                <a:solidFill>
                  <a:srgbClr val="000000"/>
                </a:solidFill>
              </a:rPr>
              <a:t>TGC</a:t>
            </a:r>
          </a:p>
        </p:txBody>
      </p:sp>
      <p:sp>
        <p:nvSpPr>
          <p:cNvPr id="21508" name="ZoneTexte 6"/>
          <p:cNvSpPr txBox="1">
            <a:spLocks noChangeArrowheads="1"/>
          </p:cNvSpPr>
          <p:nvPr/>
        </p:nvSpPr>
        <p:spPr bwMode="auto">
          <a:xfrm rot="-2820647">
            <a:off x="4096709" y="4129580"/>
            <a:ext cx="1058583" cy="338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GG</a:t>
            </a:r>
            <a:r>
              <a:rPr lang="fr-FR" sz="1600" b="1">
                <a:solidFill>
                  <a:srgbClr val="000000"/>
                </a:solidFill>
              </a:rPr>
              <a:t>T</a:t>
            </a:r>
            <a:r>
              <a:rPr lang="fr-FR" sz="1600">
                <a:solidFill>
                  <a:srgbClr val="000000"/>
                </a:solidFill>
              </a:rPr>
              <a:t>GCT</a:t>
            </a:r>
          </a:p>
        </p:txBody>
      </p:sp>
      <p:sp>
        <p:nvSpPr>
          <p:cNvPr id="21509" name="ZoneTexte 7"/>
          <p:cNvSpPr txBox="1">
            <a:spLocks noChangeArrowheads="1"/>
          </p:cNvSpPr>
          <p:nvPr/>
        </p:nvSpPr>
        <p:spPr bwMode="auto">
          <a:xfrm rot="-2820647">
            <a:off x="4646096" y="4139661"/>
            <a:ext cx="1018207" cy="338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GT</a:t>
            </a:r>
            <a:r>
              <a:rPr lang="fr-FR" sz="1600" b="1">
                <a:solidFill>
                  <a:srgbClr val="000000"/>
                </a:solidFill>
              </a:rPr>
              <a:t>G</a:t>
            </a:r>
            <a:r>
              <a:rPr lang="fr-FR" sz="1600">
                <a:solidFill>
                  <a:srgbClr val="000000"/>
                </a:solidFill>
              </a:rPr>
              <a:t>CTA</a:t>
            </a:r>
          </a:p>
        </p:txBody>
      </p:sp>
      <p:sp>
        <p:nvSpPr>
          <p:cNvPr id="21510" name="ZoneTexte 8"/>
          <p:cNvSpPr txBox="1">
            <a:spLocks noChangeArrowheads="1"/>
          </p:cNvSpPr>
          <p:nvPr/>
        </p:nvSpPr>
        <p:spPr bwMode="auto">
          <a:xfrm rot="-2820647">
            <a:off x="5198120" y="4151902"/>
            <a:ext cx="971119" cy="338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TG</a:t>
            </a:r>
            <a:r>
              <a:rPr lang="fr-FR" sz="1600" b="1">
                <a:solidFill>
                  <a:srgbClr val="000000"/>
                </a:solidFill>
              </a:rPr>
              <a:t>C</a:t>
            </a:r>
            <a:r>
              <a:rPr lang="fr-FR" sz="1600">
                <a:solidFill>
                  <a:srgbClr val="000000"/>
                </a:solidFill>
              </a:rPr>
              <a:t>TAT</a:t>
            </a:r>
          </a:p>
        </p:txBody>
      </p:sp>
      <p:sp>
        <p:nvSpPr>
          <p:cNvPr id="21511" name="ZoneTexte 9"/>
          <p:cNvSpPr txBox="1">
            <a:spLocks noChangeArrowheads="1"/>
          </p:cNvSpPr>
          <p:nvPr/>
        </p:nvSpPr>
        <p:spPr bwMode="auto">
          <a:xfrm rot="-2820647">
            <a:off x="5859120" y="4015088"/>
            <a:ext cx="1024319" cy="338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GC</a:t>
            </a:r>
            <a:r>
              <a:rPr lang="fr-FR" sz="1600" b="1">
                <a:solidFill>
                  <a:srgbClr val="000000"/>
                </a:solidFill>
              </a:rPr>
              <a:t>T</a:t>
            </a:r>
            <a:r>
              <a:rPr lang="fr-FR" sz="1600">
                <a:solidFill>
                  <a:srgbClr val="000000"/>
                </a:solidFill>
              </a:rPr>
              <a:t>ATG</a:t>
            </a:r>
          </a:p>
        </p:txBody>
      </p:sp>
      <p:sp>
        <p:nvSpPr>
          <p:cNvPr id="21512" name="ZoneTexte 10"/>
          <p:cNvSpPr txBox="1">
            <a:spLocks noChangeArrowheads="1"/>
          </p:cNvSpPr>
          <p:nvPr/>
        </p:nvSpPr>
        <p:spPr bwMode="auto">
          <a:xfrm rot="-2820647">
            <a:off x="6368112" y="4017248"/>
            <a:ext cx="1012897" cy="338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CT</a:t>
            </a:r>
            <a:r>
              <a:rPr lang="fr-FR" sz="1600" b="1">
                <a:solidFill>
                  <a:srgbClr val="000000"/>
                </a:solidFill>
              </a:rPr>
              <a:t>A</a:t>
            </a:r>
            <a:r>
              <a:rPr lang="fr-FR" sz="1600">
                <a:solidFill>
                  <a:srgbClr val="000000"/>
                </a:solidFill>
              </a:rPr>
              <a:t>TGT</a:t>
            </a:r>
          </a:p>
        </p:txBody>
      </p:sp>
      <p:sp>
        <p:nvSpPr>
          <p:cNvPr id="21513" name="ZoneTexte 11"/>
          <p:cNvSpPr txBox="1">
            <a:spLocks noChangeArrowheads="1"/>
          </p:cNvSpPr>
          <p:nvPr/>
        </p:nvSpPr>
        <p:spPr bwMode="auto">
          <a:xfrm rot="-2820647">
            <a:off x="6998014" y="4015088"/>
            <a:ext cx="990054" cy="3385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TA</a:t>
            </a:r>
            <a:r>
              <a:rPr lang="fr-FR" sz="1600" b="1">
                <a:solidFill>
                  <a:srgbClr val="000000"/>
                </a:solidFill>
              </a:rPr>
              <a:t>T</a:t>
            </a:r>
            <a:r>
              <a:rPr lang="fr-FR" sz="1600">
                <a:solidFill>
                  <a:srgbClr val="000000"/>
                </a:solidFill>
              </a:rPr>
              <a:t>GTC</a:t>
            </a:r>
          </a:p>
        </p:txBody>
      </p:sp>
      <p:cxnSp>
        <p:nvCxnSpPr>
          <p:cNvPr id="21514" name="Connecteur droit avec flèche 39"/>
          <p:cNvCxnSpPr>
            <a:cxnSpLocks noChangeShapeType="1"/>
          </p:cNvCxnSpPr>
          <p:nvPr/>
        </p:nvCxnSpPr>
        <p:spPr bwMode="auto">
          <a:xfrm flipH="1">
            <a:off x="4086720" y="2841419"/>
            <a:ext cx="289440" cy="12601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15" name="Connecteur droit avec flèche 42"/>
          <p:cNvCxnSpPr>
            <a:cxnSpLocks noChangeShapeType="1"/>
          </p:cNvCxnSpPr>
          <p:nvPr/>
        </p:nvCxnSpPr>
        <p:spPr bwMode="auto">
          <a:xfrm>
            <a:off x="4572000" y="2841419"/>
            <a:ext cx="90720" cy="104410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16" name="Connecteur droit avec flèche 44"/>
          <p:cNvCxnSpPr>
            <a:cxnSpLocks noChangeShapeType="1"/>
          </p:cNvCxnSpPr>
          <p:nvPr/>
        </p:nvCxnSpPr>
        <p:spPr bwMode="auto">
          <a:xfrm>
            <a:off x="4636800" y="2841419"/>
            <a:ext cx="601920" cy="104410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17" name="Connecteur droit avec flèche 47"/>
          <p:cNvCxnSpPr>
            <a:cxnSpLocks noChangeShapeType="1"/>
          </p:cNvCxnSpPr>
          <p:nvPr/>
        </p:nvCxnSpPr>
        <p:spPr bwMode="auto">
          <a:xfrm>
            <a:off x="4703040" y="2841419"/>
            <a:ext cx="1074240" cy="103114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18" name="Connecteur droit avec flèche 50"/>
          <p:cNvCxnSpPr>
            <a:cxnSpLocks noChangeShapeType="1"/>
          </p:cNvCxnSpPr>
          <p:nvPr/>
        </p:nvCxnSpPr>
        <p:spPr bwMode="auto">
          <a:xfrm>
            <a:off x="4767840" y="2841419"/>
            <a:ext cx="1478880" cy="111611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19" name="Connecteur droit avec flèche 52"/>
          <p:cNvCxnSpPr>
            <a:cxnSpLocks noChangeShapeType="1"/>
          </p:cNvCxnSpPr>
          <p:nvPr/>
        </p:nvCxnSpPr>
        <p:spPr bwMode="auto">
          <a:xfrm>
            <a:off x="4943521" y="2841419"/>
            <a:ext cx="1931040" cy="104410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20" name="Connecteur droit avec flèche 55"/>
          <p:cNvCxnSpPr>
            <a:cxnSpLocks noChangeShapeType="1"/>
          </p:cNvCxnSpPr>
          <p:nvPr/>
        </p:nvCxnSpPr>
        <p:spPr bwMode="auto">
          <a:xfrm>
            <a:off x="5159520" y="2841419"/>
            <a:ext cx="2383200" cy="111611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521" name="Connecteur droit avec flèche 58"/>
          <p:cNvCxnSpPr>
            <a:cxnSpLocks noChangeShapeType="1"/>
          </p:cNvCxnSpPr>
          <p:nvPr/>
        </p:nvCxnSpPr>
        <p:spPr bwMode="auto">
          <a:xfrm>
            <a:off x="3918240" y="1149241"/>
            <a:ext cx="476928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522" name="ZoneTexte 59"/>
          <p:cNvSpPr txBox="1">
            <a:spLocks noChangeArrowheads="1"/>
          </p:cNvSpPr>
          <p:nvPr/>
        </p:nvSpPr>
        <p:spPr bwMode="auto">
          <a:xfrm>
            <a:off x="5473440" y="843929"/>
            <a:ext cx="565899" cy="32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500">
                <a:solidFill>
                  <a:srgbClr val="000000"/>
                </a:solidFill>
                <a:latin typeface="Avenir Light"/>
                <a:cs typeface="Avenir Light"/>
              </a:rPr>
              <a:t>time</a:t>
            </a:r>
          </a:p>
        </p:txBody>
      </p:sp>
      <p:sp>
        <p:nvSpPr>
          <p:cNvPr id="21523" name="ZoneTexte 62"/>
          <p:cNvSpPr txBox="1">
            <a:spLocks noChangeArrowheads="1"/>
          </p:cNvSpPr>
          <p:nvPr/>
        </p:nvSpPr>
        <p:spPr bwMode="auto">
          <a:xfrm>
            <a:off x="8133120" y="4408303"/>
            <a:ext cx="80019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b="1">
                <a:solidFill>
                  <a:schemeClr val="tx1"/>
                </a:solidFill>
              </a:rPr>
              <a:t>……</a:t>
            </a:r>
          </a:p>
        </p:txBody>
      </p:sp>
      <p:sp>
        <p:nvSpPr>
          <p:cNvPr id="21524" name="Rectangle 77"/>
          <p:cNvSpPr>
            <a:spLocks noChangeArrowheads="1"/>
          </p:cNvSpPr>
          <p:nvPr/>
        </p:nvSpPr>
        <p:spPr bwMode="auto">
          <a:xfrm>
            <a:off x="3443040" y="858331"/>
            <a:ext cx="577932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….</a:t>
            </a:r>
          </a:p>
        </p:txBody>
      </p:sp>
      <p:sp>
        <p:nvSpPr>
          <p:cNvPr id="21525" name="Rectangle 78"/>
          <p:cNvSpPr>
            <a:spLocks noChangeArrowheads="1"/>
          </p:cNvSpPr>
          <p:nvPr/>
        </p:nvSpPr>
        <p:spPr bwMode="auto">
          <a:xfrm>
            <a:off x="8602560" y="858331"/>
            <a:ext cx="577932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….</a:t>
            </a:r>
          </a:p>
        </p:txBody>
      </p:sp>
      <p:sp>
        <p:nvSpPr>
          <p:cNvPr id="21526" name="Flèche vers la droite 79"/>
          <p:cNvSpPr>
            <a:spLocks noChangeArrowheads="1"/>
          </p:cNvSpPr>
          <p:nvPr/>
        </p:nvSpPr>
        <p:spPr bwMode="auto">
          <a:xfrm>
            <a:off x="3618720" y="4656009"/>
            <a:ext cx="4573440" cy="108011"/>
          </a:xfrm>
          <a:prstGeom prst="rightArrow">
            <a:avLst>
              <a:gd name="adj1" fmla="val 50000"/>
              <a:gd name="adj2" fmla="val 49993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defTabSz="912973"/>
            <a:endParaRPr lang="fr-FR"/>
          </a:p>
        </p:txBody>
      </p:sp>
      <p:sp>
        <p:nvSpPr>
          <p:cNvPr id="81" name="Ellipse 80"/>
          <p:cNvSpPr/>
          <p:nvPr/>
        </p:nvSpPr>
        <p:spPr bwMode="auto">
          <a:xfrm>
            <a:off x="3845631" y="4618465"/>
            <a:ext cx="180016" cy="18001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  <p:sp>
        <p:nvSpPr>
          <p:cNvPr id="82" name="Ellipse 81"/>
          <p:cNvSpPr/>
          <p:nvPr/>
        </p:nvSpPr>
        <p:spPr bwMode="auto">
          <a:xfrm>
            <a:off x="4387787" y="4618465"/>
            <a:ext cx="180016" cy="18001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  <p:sp>
        <p:nvSpPr>
          <p:cNvPr id="88" name="Ellipse 87"/>
          <p:cNvSpPr/>
          <p:nvPr/>
        </p:nvSpPr>
        <p:spPr bwMode="auto">
          <a:xfrm>
            <a:off x="4946588" y="4618465"/>
            <a:ext cx="180016" cy="18001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  <p:sp>
        <p:nvSpPr>
          <p:cNvPr id="89" name="Ellipse 88"/>
          <p:cNvSpPr/>
          <p:nvPr/>
        </p:nvSpPr>
        <p:spPr bwMode="auto">
          <a:xfrm>
            <a:off x="5505388" y="4618465"/>
            <a:ext cx="180016" cy="18001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  <p:sp>
        <p:nvSpPr>
          <p:cNvPr id="90" name="Ellipse 89"/>
          <p:cNvSpPr/>
          <p:nvPr/>
        </p:nvSpPr>
        <p:spPr bwMode="auto">
          <a:xfrm>
            <a:off x="6064187" y="4618465"/>
            <a:ext cx="180016" cy="18001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  <p:sp>
        <p:nvSpPr>
          <p:cNvPr id="91" name="Ellipse 90"/>
          <p:cNvSpPr/>
          <p:nvPr/>
        </p:nvSpPr>
        <p:spPr bwMode="auto">
          <a:xfrm>
            <a:off x="6622987" y="4618465"/>
            <a:ext cx="180016" cy="18001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  <p:sp>
        <p:nvSpPr>
          <p:cNvPr id="92" name="Ellipse 91"/>
          <p:cNvSpPr/>
          <p:nvPr/>
        </p:nvSpPr>
        <p:spPr bwMode="auto">
          <a:xfrm>
            <a:off x="7181787" y="4618465"/>
            <a:ext cx="180016" cy="180016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0" tIns="45715" rIns="91430" bIns="45715"/>
          <a:lstStyle/>
          <a:p>
            <a:pPr defTabSz="914305">
              <a:defRPr/>
            </a:pPr>
            <a:endParaRPr lang="fr-FR"/>
          </a:p>
        </p:txBody>
      </p:sp>
      <p:sp>
        <p:nvSpPr>
          <p:cNvPr id="21548" name="ZoneTexte 93"/>
          <p:cNvSpPr txBox="1">
            <a:spLocks noChangeArrowheads="1"/>
          </p:cNvSpPr>
          <p:nvPr/>
        </p:nvSpPr>
        <p:spPr bwMode="auto">
          <a:xfrm>
            <a:off x="4086721" y="5654033"/>
            <a:ext cx="3224340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2000"/>
              <a:t>….. </a:t>
            </a:r>
            <a:r>
              <a:rPr lang="fr-FR" sz="2000">
                <a:solidFill>
                  <a:srgbClr val="FF0000"/>
                </a:solidFill>
              </a:rPr>
              <a:t>AGGTGCTATGTCT</a:t>
            </a:r>
            <a:r>
              <a:rPr lang="fr-FR" sz="2000"/>
              <a:t>….</a:t>
            </a:r>
          </a:p>
        </p:txBody>
      </p:sp>
      <p:sp>
        <p:nvSpPr>
          <p:cNvPr id="95" name="Parenthèse ouvrante 94"/>
          <p:cNvSpPr/>
          <p:nvPr/>
        </p:nvSpPr>
        <p:spPr bwMode="auto">
          <a:xfrm rot="5400000">
            <a:off x="5151595" y="5168036"/>
            <a:ext cx="108011" cy="1008000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defTabSz="914305">
              <a:defRPr/>
            </a:pPr>
            <a:endParaRPr lang="fr-FR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96" name="Parenthèse ouvrante 95"/>
          <p:cNvSpPr/>
          <p:nvPr/>
        </p:nvSpPr>
        <p:spPr bwMode="auto">
          <a:xfrm rot="5400000">
            <a:off x="5315755" y="5119071"/>
            <a:ext cx="108011" cy="1008000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defTabSz="914305">
              <a:defRPr/>
            </a:pPr>
            <a:endParaRPr lang="fr-FR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97" name="Parenthèse ouvrante 96"/>
          <p:cNvSpPr/>
          <p:nvPr/>
        </p:nvSpPr>
        <p:spPr bwMode="auto">
          <a:xfrm rot="5400000">
            <a:off x="5507275" y="5070105"/>
            <a:ext cx="108011" cy="1008000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defTabSz="914305">
              <a:defRPr/>
            </a:pPr>
            <a:endParaRPr lang="fr-FR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98" name="Parenthèse ouvrante 97"/>
          <p:cNvSpPr/>
          <p:nvPr/>
        </p:nvSpPr>
        <p:spPr bwMode="auto">
          <a:xfrm rot="5400000">
            <a:off x="5697354" y="5022581"/>
            <a:ext cx="108012" cy="1008000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defTabSz="914305">
              <a:defRPr/>
            </a:pPr>
            <a:endParaRPr lang="fr-FR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99" name="Parenthèse ouvrante 98"/>
          <p:cNvSpPr/>
          <p:nvPr/>
        </p:nvSpPr>
        <p:spPr bwMode="auto">
          <a:xfrm rot="5400000">
            <a:off x="5887434" y="4973616"/>
            <a:ext cx="108012" cy="1008000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defTabSz="914305">
              <a:defRPr/>
            </a:pPr>
            <a:endParaRPr lang="fr-FR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100" name="Parenthèse ouvrante 99"/>
          <p:cNvSpPr/>
          <p:nvPr/>
        </p:nvSpPr>
        <p:spPr bwMode="auto">
          <a:xfrm rot="5400000">
            <a:off x="6078954" y="4924651"/>
            <a:ext cx="108012" cy="1008000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defTabSz="914305">
              <a:defRPr/>
            </a:pPr>
            <a:endParaRPr lang="fr-FR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101" name="Parenthèse ouvrante 100"/>
          <p:cNvSpPr/>
          <p:nvPr/>
        </p:nvSpPr>
        <p:spPr bwMode="auto">
          <a:xfrm rot="5400000">
            <a:off x="6269034" y="4875685"/>
            <a:ext cx="108012" cy="1008000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defTabSz="914305">
              <a:defRPr/>
            </a:pPr>
            <a:endParaRPr lang="fr-FR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21556" name="ZoneTexte 101"/>
          <p:cNvSpPr txBox="1">
            <a:spLocks noChangeArrowheads="1"/>
          </p:cNvSpPr>
          <p:nvPr/>
        </p:nvSpPr>
        <p:spPr bwMode="auto">
          <a:xfrm>
            <a:off x="3371040" y="4346376"/>
            <a:ext cx="355680" cy="3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800"/>
              <a:t>5’</a:t>
            </a:r>
          </a:p>
        </p:txBody>
      </p:sp>
      <p:sp>
        <p:nvSpPr>
          <p:cNvPr id="21557" name="ZoneTexte 102"/>
          <p:cNvSpPr txBox="1">
            <a:spLocks noChangeArrowheads="1"/>
          </p:cNvSpPr>
          <p:nvPr/>
        </p:nvSpPr>
        <p:spPr bwMode="auto">
          <a:xfrm>
            <a:off x="8123040" y="4343496"/>
            <a:ext cx="357120" cy="36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800"/>
              <a:t>3’</a:t>
            </a:r>
          </a:p>
        </p:txBody>
      </p:sp>
      <p:sp>
        <p:nvSpPr>
          <p:cNvPr id="21558" name="ZoneTexte 40"/>
          <p:cNvSpPr txBox="1">
            <a:spLocks noChangeArrowheads="1"/>
          </p:cNvSpPr>
          <p:nvPr/>
        </p:nvSpPr>
        <p:spPr bwMode="auto">
          <a:xfrm>
            <a:off x="7967521" y="2971033"/>
            <a:ext cx="1055139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100">
                <a:solidFill>
                  <a:srgbClr val="000000"/>
                </a:solidFill>
              </a:rPr>
              <a:t>3000 values/s</a:t>
            </a:r>
          </a:p>
        </p:txBody>
      </p:sp>
      <p:cxnSp>
        <p:nvCxnSpPr>
          <p:cNvPr id="21559" name="Connecteur droit avec flèche 41"/>
          <p:cNvCxnSpPr>
            <a:cxnSpLocks noChangeShapeType="1"/>
          </p:cNvCxnSpPr>
          <p:nvPr/>
        </p:nvCxnSpPr>
        <p:spPr bwMode="auto">
          <a:xfrm flipV="1">
            <a:off x="3657600" y="1340781"/>
            <a:ext cx="0" cy="1500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560" name="ZoneTexte 43"/>
          <p:cNvSpPr txBox="1">
            <a:spLocks noChangeArrowheads="1"/>
          </p:cNvSpPr>
          <p:nvPr/>
        </p:nvSpPr>
        <p:spPr bwMode="auto">
          <a:xfrm>
            <a:off x="2733120" y="1281735"/>
            <a:ext cx="929366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100">
                <a:solidFill>
                  <a:srgbClr val="000000"/>
                </a:solidFill>
              </a:rPr>
              <a:t>current (pA)</a:t>
            </a:r>
          </a:p>
        </p:txBody>
      </p:sp>
      <p:sp>
        <p:nvSpPr>
          <p:cNvPr id="21561" name="ZoneTexte 1"/>
          <p:cNvSpPr txBox="1">
            <a:spLocks noChangeArrowheads="1"/>
          </p:cNvSpPr>
          <p:nvPr/>
        </p:nvSpPr>
        <p:spPr bwMode="auto">
          <a:xfrm>
            <a:off x="541994" y="5420729"/>
            <a:ext cx="2975374" cy="63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500" b="1">
                <a:solidFill>
                  <a:srgbClr val="000000"/>
                </a:solidFill>
                <a:latin typeface="Avenir Light"/>
                <a:cs typeface="Avenir Light"/>
              </a:rPr>
              <a:t>Basecalling</a:t>
            </a:r>
            <a:r>
              <a:rPr lang="fr-FR" sz="1500">
                <a:solidFill>
                  <a:srgbClr val="000000"/>
                </a:solidFill>
                <a:latin typeface="Avenir Light"/>
                <a:cs typeface="Avenir Light"/>
              </a:rPr>
              <a:t> : finding the optimal</a:t>
            </a:r>
          </a:p>
          <a:p>
            <a:pPr algn="ctr">
              <a:lnSpc>
                <a:spcPct val="120000"/>
              </a:lnSpc>
            </a:pPr>
            <a:r>
              <a:rPr lang="fr-FR" sz="1500">
                <a:solidFill>
                  <a:srgbClr val="000000"/>
                </a:solidFill>
                <a:latin typeface="Avenir Light"/>
                <a:cs typeface="Avenir Light"/>
              </a:rPr>
              <a:t>path of successive 6-mers  </a:t>
            </a: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-10080" y="113773"/>
            <a:ext cx="9180000" cy="44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1800" b="1" dirty="0">
                <a:solidFill>
                  <a:srgbClr val="110AFF"/>
                </a:solidFill>
                <a:latin typeface="Avenir Light"/>
                <a:cs typeface="Avenir Light"/>
              </a:rPr>
              <a:t>BASECALLING</a:t>
            </a:r>
            <a:endParaRPr lang="en-US" sz="1800" b="1" cap="all" dirty="0">
              <a:solidFill>
                <a:srgbClr val="110AFF"/>
              </a:solidFill>
              <a:latin typeface="Avenir Light"/>
              <a:cs typeface="Avenir Light"/>
            </a:endParaRPr>
          </a:p>
        </p:txBody>
      </p:sp>
      <p:sp>
        <p:nvSpPr>
          <p:cNvPr id="21563" name="ZoneTexte 74"/>
          <p:cNvSpPr txBox="1">
            <a:spLocks noChangeArrowheads="1"/>
          </p:cNvSpPr>
          <p:nvPr/>
        </p:nvSpPr>
        <p:spPr bwMode="auto">
          <a:xfrm>
            <a:off x="2939040" y="4429906"/>
            <a:ext cx="80019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b="1">
                <a:solidFill>
                  <a:schemeClr val="tx1"/>
                </a:solidFill>
              </a:rPr>
              <a:t>……</a:t>
            </a:r>
          </a:p>
        </p:txBody>
      </p:sp>
      <p:sp>
        <p:nvSpPr>
          <p:cNvPr id="21564" name="Flèche vers la droite 31"/>
          <p:cNvSpPr>
            <a:spLocks noChangeArrowheads="1"/>
          </p:cNvSpPr>
          <p:nvPr/>
        </p:nvSpPr>
        <p:spPr bwMode="auto">
          <a:xfrm>
            <a:off x="2874241" y="1991729"/>
            <a:ext cx="522720" cy="195861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fr-FR"/>
          </a:p>
        </p:txBody>
      </p:sp>
      <p:grpSp>
        <p:nvGrpSpPr>
          <p:cNvPr id="21565" name="Grouper 1"/>
          <p:cNvGrpSpPr>
            <a:grpSpLocks/>
          </p:cNvGrpSpPr>
          <p:nvPr/>
        </p:nvGrpSpPr>
        <p:grpSpPr bwMode="auto">
          <a:xfrm>
            <a:off x="260640" y="881373"/>
            <a:ext cx="2417760" cy="2788133"/>
            <a:chOff x="287338" y="971551"/>
            <a:chExt cx="2665412" cy="3073400"/>
          </a:xfrm>
        </p:grpSpPr>
        <p:pic>
          <p:nvPicPr>
            <p:cNvPr id="21567" name="Image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54" t="44266" r="18117" b="39326"/>
            <a:stretch>
              <a:fillRect/>
            </a:stretch>
          </p:blipFill>
          <p:spPr bwMode="auto">
            <a:xfrm>
              <a:off x="839142" y="1693589"/>
              <a:ext cx="1952137" cy="126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68" name="ZoneTexte 54"/>
            <p:cNvSpPr txBox="1">
              <a:spLocks noChangeArrowheads="1"/>
            </p:cNvSpPr>
            <p:nvPr/>
          </p:nvSpPr>
          <p:spPr bwMode="auto">
            <a:xfrm rot="5400000">
              <a:off x="306121" y="2375806"/>
              <a:ext cx="3073400" cy="264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/>
            <a:p>
              <a:pPr algn="ctr"/>
              <a:r>
                <a:rPr lang="fr-FR" sz="900" b="1">
                  <a:solidFill>
                    <a:srgbClr val="000000"/>
                  </a:solidFill>
                </a:rPr>
                <a:t>G A T C T G A GG A </a:t>
              </a:r>
              <a:r>
                <a:rPr lang="fr-FR" sz="900" b="1">
                  <a:solidFill>
                    <a:srgbClr val="FF0000"/>
                  </a:solidFill>
                </a:rPr>
                <a:t>T G T C A G</a:t>
              </a:r>
              <a:r>
                <a:rPr lang="fr-FR" sz="900" b="1">
                  <a:solidFill>
                    <a:srgbClr val="000000"/>
                  </a:solidFill>
                </a:rPr>
                <a:t> T G C C A T T </a:t>
              </a:r>
            </a:p>
          </p:txBody>
        </p:sp>
        <p:sp>
          <p:nvSpPr>
            <p:cNvPr id="21569" name="Rectangle 56"/>
            <p:cNvSpPr>
              <a:spLocks noChangeArrowheads="1"/>
            </p:cNvSpPr>
            <p:nvPr/>
          </p:nvSpPr>
          <p:spPr bwMode="auto">
            <a:xfrm>
              <a:off x="1748448" y="2267280"/>
              <a:ext cx="212994" cy="827998"/>
            </a:xfrm>
            <a:prstGeom prst="rect">
              <a:avLst/>
            </a:prstGeom>
            <a:noFill/>
            <a:ln w="57150">
              <a:solidFill>
                <a:srgbClr val="FF2A4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00794" tIns="50397" rIns="100794" bIns="50397"/>
            <a:lstStyle/>
            <a:p>
              <a:pPr defTabSz="912973"/>
              <a:endParaRPr lang="fr-FR"/>
            </a:p>
          </p:txBody>
        </p:sp>
        <p:sp>
          <p:nvSpPr>
            <p:cNvPr id="21570" name="ZoneTexte 57"/>
            <p:cNvSpPr txBox="1">
              <a:spLocks noChangeArrowheads="1"/>
            </p:cNvSpPr>
            <p:nvPr/>
          </p:nvSpPr>
          <p:spPr bwMode="auto">
            <a:xfrm>
              <a:off x="287338" y="1596797"/>
              <a:ext cx="939460" cy="332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/>
            <a:p>
              <a:r>
                <a:rPr lang="fr-FR" sz="1300">
                  <a:solidFill>
                    <a:srgbClr val="000000"/>
                  </a:solidFill>
                </a:rPr>
                <a:t>hexamer</a:t>
              </a:r>
            </a:p>
          </p:txBody>
        </p:sp>
        <p:sp>
          <p:nvSpPr>
            <p:cNvPr id="61" name="Flèche vers la droite 60"/>
            <p:cNvSpPr/>
            <p:nvPr/>
          </p:nvSpPr>
          <p:spPr bwMode="auto">
            <a:xfrm rot="1810786">
              <a:off x="787400" y="2071688"/>
              <a:ext cx="806450" cy="179387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0794" tIns="50397" rIns="100794" bIns="50397"/>
            <a:lstStyle/>
            <a:p>
              <a:pPr defTabSz="914305">
                <a:defRPr/>
              </a:pPr>
              <a:endParaRPr lang="fr-FR"/>
            </a:p>
          </p:txBody>
        </p:sp>
        <p:sp>
          <p:nvSpPr>
            <p:cNvPr id="21572" name="Rectangle 32"/>
            <p:cNvSpPr>
              <a:spLocks noChangeArrowheads="1"/>
            </p:cNvSpPr>
            <p:nvPr/>
          </p:nvSpPr>
          <p:spPr bwMode="auto">
            <a:xfrm>
              <a:off x="2664597" y="1619590"/>
              <a:ext cx="288153" cy="864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73" name="Rectangle 82"/>
            <p:cNvSpPr>
              <a:spLocks noChangeArrowheads="1"/>
            </p:cNvSpPr>
            <p:nvPr/>
          </p:nvSpPr>
          <p:spPr bwMode="auto">
            <a:xfrm rot="-2172046">
              <a:off x="2497834" y="1770971"/>
              <a:ext cx="288153" cy="28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566" name="Flèche vers la droite 36"/>
          <p:cNvSpPr>
            <a:spLocks noChangeArrowheads="1"/>
          </p:cNvSpPr>
          <p:nvPr/>
        </p:nvSpPr>
        <p:spPr bwMode="auto">
          <a:xfrm>
            <a:off x="3657601" y="5715960"/>
            <a:ext cx="522720" cy="195861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0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oneTexte 6"/>
          <p:cNvSpPr txBox="1">
            <a:spLocks noChangeArrowheads="1"/>
          </p:cNvSpPr>
          <p:nvPr/>
        </p:nvSpPr>
        <p:spPr bwMode="auto">
          <a:xfrm>
            <a:off x="2123721" y="44645"/>
            <a:ext cx="488935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fr-FR"/>
              <a:t>Size of sequenced DNA fragments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7184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/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251520" y="227544"/>
            <a:ext cx="587808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marL="0" lvl="1"/>
            <a:r>
              <a:rPr lang="en-US" sz="1800" b="1">
                <a:solidFill>
                  <a:srgbClr val="110AFF"/>
                </a:solidFill>
                <a:latin typeface="Avenir Light"/>
                <a:cs typeface="Avenir Light"/>
              </a:rPr>
              <a:t>SIZE OF SEQUENCED DNA FRAGMENTS</a:t>
            </a:r>
          </a:p>
        </p:txBody>
      </p:sp>
      <p:sp>
        <p:nvSpPr>
          <p:cNvPr id="24580" name="Rectangle 11"/>
          <p:cNvSpPr>
            <a:spLocks noChangeArrowheads="1"/>
          </p:cNvSpPr>
          <p:nvPr/>
        </p:nvSpPr>
        <p:spPr bwMode="auto">
          <a:xfrm>
            <a:off x="611560" y="5475287"/>
            <a:ext cx="2964751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fr-FR" sz="1600">
                <a:solidFill>
                  <a:srgbClr val="000000"/>
                </a:solidFill>
                <a:latin typeface="Avenir Light"/>
                <a:cs typeface="Avenir Light"/>
              </a:rPr>
              <a:t>(Risse et al. </a:t>
            </a:r>
            <a:r>
              <a:rPr lang="fr-FR" sz="1600" i="1" dirty="0" err="1">
                <a:solidFill>
                  <a:srgbClr val="000000"/>
                </a:solidFill>
                <a:latin typeface="Avenir Light"/>
                <a:cs typeface="Avenir Light"/>
              </a:rPr>
              <a:t>GigaScience</a:t>
            </a:r>
            <a:r>
              <a:rPr lang="fr-FR" sz="1600" i="1" dirty="0">
                <a:solidFill>
                  <a:srgbClr val="000000"/>
                </a:solidFill>
                <a:latin typeface="Avenir Light"/>
                <a:cs typeface="Avenir Light"/>
              </a:rPr>
              <a:t>,</a:t>
            </a:r>
            <a:r>
              <a:rPr lang="fr-FR" sz="1600" dirty="0">
                <a:solidFill>
                  <a:srgbClr val="000000"/>
                </a:solidFill>
                <a:latin typeface="Avenir Light"/>
                <a:cs typeface="Avenir Light"/>
              </a:rPr>
              <a:t> 2015)</a:t>
            </a:r>
          </a:p>
        </p:txBody>
      </p:sp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179512" y="1329275"/>
            <a:ext cx="3624867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Avenir Light"/>
                <a:cs typeface="Avenir Light"/>
              </a:rPr>
              <a:t>“</a:t>
            </a:r>
            <a:r>
              <a:rPr lang="en-GB" sz="1600" smtClean="0">
                <a:solidFill>
                  <a:srgbClr val="000000"/>
                </a:solidFill>
                <a:latin typeface="Avenir Light"/>
                <a:cs typeface="Avenir Light"/>
              </a:rPr>
              <a:t>Poor quality”</a:t>
            </a:r>
            <a:r>
              <a:rPr lang="fr-FR" sz="1600" dirty="0" smtClean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Avenir Light"/>
                <a:cs typeface="Avenir Light"/>
              </a:rPr>
              <a:t>profile of fragment size</a:t>
            </a:r>
          </a:p>
        </p:txBody>
      </p:sp>
      <p:pic>
        <p:nvPicPr>
          <p:cNvPr id="24589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4"/>
          <a:stretch>
            <a:fillRect/>
          </a:stretch>
        </p:blipFill>
        <p:spPr bwMode="auto">
          <a:xfrm>
            <a:off x="260640" y="1687874"/>
            <a:ext cx="3592800" cy="316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ZoneTexte 13"/>
          <p:cNvSpPr txBox="1">
            <a:spLocks noChangeArrowheads="1"/>
          </p:cNvSpPr>
          <p:nvPr/>
        </p:nvSpPr>
        <p:spPr bwMode="auto">
          <a:xfrm>
            <a:off x="1521055" y="4878258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4591" name="ZoneTexte 14"/>
          <p:cNvSpPr txBox="1">
            <a:spLocks noChangeArrowheads="1"/>
          </p:cNvSpPr>
          <p:nvPr/>
        </p:nvSpPr>
        <p:spPr bwMode="auto">
          <a:xfrm>
            <a:off x="2423441" y="4878258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4592" name="ZoneTexte 15"/>
          <p:cNvSpPr txBox="1">
            <a:spLocks noChangeArrowheads="1"/>
          </p:cNvSpPr>
          <p:nvPr/>
        </p:nvSpPr>
        <p:spPr bwMode="auto">
          <a:xfrm>
            <a:off x="621845" y="4878258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4593" name="Rectangle 16"/>
          <p:cNvSpPr>
            <a:spLocks noChangeArrowheads="1"/>
          </p:cNvSpPr>
          <p:nvPr/>
        </p:nvSpPr>
        <p:spPr bwMode="auto">
          <a:xfrm>
            <a:off x="395536" y="5155682"/>
            <a:ext cx="34836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Length</a:t>
            </a:r>
            <a:r>
              <a:rPr lang="fr-FR" sz="16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600" dirty="0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sequenced</a:t>
            </a:r>
            <a:r>
              <a:rPr lang="fr-FR" sz="16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fragments (kb)</a:t>
            </a:r>
          </a:p>
        </p:txBody>
      </p:sp>
      <p:pic>
        <p:nvPicPr>
          <p:cNvPr id="24583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80" y="1687873"/>
            <a:ext cx="5173920" cy="359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20"/>
          <p:cNvSpPr>
            <a:spLocks noChangeArrowheads="1"/>
          </p:cNvSpPr>
          <p:nvPr/>
        </p:nvSpPr>
        <p:spPr bwMode="auto">
          <a:xfrm>
            <a:off x="5813281" y="1296152"/>
            <a:ext cx="1831107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venir Light"/>
                <a:cs typeface="Avenir Light"/>
              </a:rPr>
              <a:t>“Ultra long” reads</a:t>
            </a:r>
          </a:p>
        </p:txBody>
      </p:sp>
      <p:sp>
        <p:nvSpPr>
          <p:cNvPr id="24585" name="Rectangle 22"/>
          <p:cNvSpPr>
            <a:spLocks noChangeArrowheads="1"/>
          </p:cNvSpPr>
          <p:nvPr/>
        </p:nvSpPr>
        <p:spPr bwMode="auto">
          <a:xfrm>
            <a:off x="4376161" y="5412105"/>
            <a:ext cx="4703040" cy="36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dirty="0">
                <a:solidFill>
                  <a:srgbClr val="000000"/>
                </a:solidFill>
                <a:latin typeface="Avenir Light"/>
                <a:cs typeface="Avenir Light"/>
              </a:rPr>
              <a:t>Size of the </a:t>
            </a:r>
            <a:r>
              <a:rPr lang="fr-FR" sz="1600" dirty="0" err="1">
                <a:solidFill>
                  <a:srgbClr val="000000"/>
                </a:solidFill>
                <a:latin typeface="Avenir Light"/>
                <a:cs typeface="Avenir Light"/>
              </a:rPr>
              <a:t>longest</a:t>
            </a:r>
            <a:r>
              <a:rPr lang="fr-FR" sz="1600" dirty="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Avenir Light"/>
                <a:cs typeface="Avenir Light"/>
              </a:rPr>
              <a:t>read</a:t>
            </a:r>
            <a:r>
              <a:rPr lang="fr-FR" sz="1600" dirty="0">
                <a:solidFill>
                  <a:srgbClr val="000000"/>
                </a:solidFill>
                <a:latin typeface="Avenir Light"/>
                <a:cs typeface="Avenir Light"/>
              </a:rPr>
              <a:t> : 778 </a:t>
            </a:r>
            <a:r>
              <a:rPr lang="fr-FR" sz="1600" dirty="0" smtClean="0">
                <a:solidFill>
                  <a:srgbClr val="000000"/>
                </a:solidFill>
                <a:latin typeface="Avenir Light"/>
                <a:cs typeface="Avenir Light"/>
              </a:rPr>
              <a:t>kb</a:t>
            </a:r>
            <a:endParaRPr lang="fr-FR" sz="1600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24586" name="Flèche vers le bas 23"/>
          <p:cNvSpPr>
            <a:spLocks noChangeArrowheads="1"/>
          </p:cNvSpPr>
          <p:nvPr/>
        </p:nvSpPr>
        <p:spPr bwMode="auto">
          <a:xfrm>
            <a:off x="6596640" y="5216244"/>
            <a:ext cx="131040" cy="260667"/>
          </a:xfrm>
          <a:prstGeom prst="downArrow">
            <a:avLst>
              <a:gd name="adj1" fmla="val 50000"/>
              <a:gd name="adj2" fmla="val 49725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fr-FR" sz="1600"/>
          </a:p>
        </p:txBody>
      </p:sp>
      <p:sp>
        <p:nvSpPr>
          <p:cNvPr id="24588" name="Rectangle 17"/>
          <p:cNvSpPr>
            <a:spLocks noChangeArrowheads="1"/>
          </p:cNvSpPr>
          <p:nvPr/>
        </p:nvSpPr>
        <p:spPr bwMode="auto">
          <a:xfrm>
            <a:off x="5663521" y="1558260"/>
            <a:ext cx="2677300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fr-FR" sz="1600">
                <a:solidFill>
                  <a:srgbClr val="000000"/>
                </a:solidFill>
                <a:latin typeface="Avenir Light"/>
                <a:cs typeface="Avenir Light"/>
              </a:rPr>
              <a:t>(lab.loman.net, March 2017)</a:t>
            </a:r>
          </a:p>
        </p:txBody>
      </p:sp>
    </p:spTree>
    <p:extLst>
      <p:ext uri="{BB962C8B-B14F-4D97-AF65-F5344CB8AC3E}">
        <p14:creationId xmlns:p14="http://schemas.microsoft.com/office/powerpoint/2010/main" val="16462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7882" b="1"/>
          <a:stretch/>
        </p:blipFill>
        <p:spPr>
          <a:xfrm>
            <a:off x="2341000" y="1050730"/>
            <a:ext cx="4082627" cy="22362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7184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32960" y="227544"/>
            <a:ext cx="587808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marL="0" lvl="1" algn="ctr"/>
            <a:r>
              <a:rPr lang="en-US" sz="1800" b="1">
                <a:solidFill>
                  <a:srgbClr val="110AFF"/>
                </a:solidFill>
                <a:latin typeface="Avenir Light"/>
                <a:cs typeface="Avenir Light"/>
              </a:rPr>
              <a:t>SIZE OF SEQUENCED DNA FRAGMENTS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350" y="3645024"/>
            <a:ext cx="400992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75"/>
          <p:cNvSpPr txBox="1">
            <a:spLocks noChangeArrowheads="1"/>
          </p:cNvSpPr>
          <p:nvPr/>
        </p:nvSpPr>
        <p:spPr bwMode="auto">
          <a:xfrm>
            <a:off x="1115616" y="692696"/>
            <a:ext cx="2304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fr-FR" sz="1400" b="1">
                <a:latin typeface="Avenir Book"/>
                <a:cs typeface="Avenir Book"/>
              </a:rPr>
              <a:t>Phasing/Prephasing</a:t>
            </a:r>
          </a:p>
        </p:txBody>
      </p:sp>
      <p:sp>
        <p:nvSpPr>
          <p:cNvPr id="29" name="Text Box 175"/>
          <p:cNvSpPr txBox="1">
            <a:spLocks noChangeArrowheads="1"/>
          </p:cNvSpPr>
          <p:nvPr/>
        </p:nvSpPr>
        <p:spPr bwMode="auto">
          <a:xfrm>
            <a:off x="467544" y="1124744"/>
            <a:ext cx="37444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spcBef>
                <a:spcPct val="50000"/>
              </a:spcBef>
              <a:buFont typeface="Wingdings" charset="0"/>
              <a:buNone/>
            </a:pPr>
            <a:r>
              <a:rPr lang="fr-FR" sz="1200">
                <a:latin typeface="Avenir Book"/>
                <a:cs typeface="Avenir Book"/>
              </a:rPr>
              <a:t>Percentages of bases that fell behind or jumped ahead the current cycle within a read. It increases with cycle number, hampering correct base identification for long reads. Optimal values are below 0.5 or 0.2% depending on platform. Issues may arise when read length is above specifications.</a:t>
            </a:r>
            <a:endParaRPr lang="el-GR" sz="1200">
              <a:latin typeface="Avenir Book"/>
              <a:cs typeface="Avenir Book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39" y="2693268"/>
            <a:ext cx="3323697" cy="18878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04048" y="1261209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>
                <a:latin typeface="Avenir Book"/>
                <a:cs typeface="Avenir Book"/>
              </a:rPr>
              <a:t>% Q-score &gt; 30 : percentage of bases that have a a probability of incorrect base calling of 1/1000. Low Q scores can increase false-positive variant calls, which can result in inaccurate conclusions. </a:t>
            </a:r>
          </a:p>
          <a:p>
            <a:pPr algn="just"/>
            <a:endParaRPr lang="fr-FR" sz="1200">
              <a:latin typeface="Avenir Book"/>
              <a:cs typeface="Avenir 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8184" y="715489"/>
            <a:ext cx="8386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>
                <a:latin typeface="Avenir Book"/>
                <a:cs typeface="Avenir Book"/>
              </a:rPr>
              <a:t>Q-score </a:t>
            </a:r>
            <a:endParaRPr lang="fr-FR" sz="1400" b="1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50348"/>
          <a:stretch/>
        </p:blipFill>
        <p:spPr>
          <a:xfrm>
            <a:off x="5379116" y="2059826"/>
            <a:ext cx="2793284" cy="237728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/>
          <a:srcRect l="49100"/>
          <a:stretch/>
        </p:blipFill>
        <p:spPr>
          <a:xfrm>
            <a:off x="5364400" y="4364090"/>
            <a:ext cx="2808000" cy="2377286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004048" y="1013827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Avenir Book"/>
                <a:cs typeface="Avenir Book"/>
              </a:rPr>
              <a:t>Base calling error probabilities </a:t>
            </a:r>
            <a:r>
              <a:rPr lang="fr-FR" sz="1200" i="1">
                <a:latin typeface="Avenir Book"/>
                <a:cs typeface="Avenir Book"/>
              </a:rPr>
              <a:t>P </a:t>
            </a:r>
            <a:r>
              <a:rPr lang="fr-FR" sz="1200">
                <a:latin typeface="Avenir Book"/>
                <a:cs typeface="Avenir Book"/>
              </a:rPr>
              <a:t>: Q = − 10 log</a:t>
            </a:r>
            <a:r>
              <a:rPr lang="fr-FR" sz="1200" baseline="-25000">
                <a:latin typeface="Avenir Book"/>
                <a:cs typeface="Avenir Book"/>
              </a:rPr>
              <a:t>10</a:t>
            </a:r>
            <a:r>
              <a:rPr lang="fr-FR" sz="1200">
                <a:latin typeface="Avenir Book"/>
                <a:cs typeface="Avenir Book"/>
              </a:rPr>
              <a:t> </a:t>
            </a:r>
            <a:r>
              <a:rPr lang="fr-FR" sz="1200" i="1">
                <a:latin typeface="Avenir Book"/>
                <a:cs typeface="Avenir Book"/>
              </a:rPr>
              <a:t>P</a:t>
            </a:r>
          </a:p>
        </p:txBody>
      </p:sp>
      <p:cxnSp>
        <p:nvCxnSpPr>
          <p:cNvPr id="11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465470" y="110013"/>
            <a:ext cx="271420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 dirty="0" smtClean="0">
                <a:solidFill>
                  <a:srgbClr val="660066"/>
                </a:solidFill>
                <a:latin typeface="Avenir Book"/>
                <a:cs typeface="Avenir Book"/>
              </a:rPr>
              <a:t>SEQUENCING QUALITY</a:t>
            </a:r>
            <a:endParaRPr lang="fr-FR" sz="18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349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-1" b="-3283"/>
          <a:stretch/>
        </p:blipFill>
        <p:spPr>
          <a:xfrm>
            <a:off x="611560" y="980728"/>
            <a:ext cx="7848872" cy="51710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7184"/>
            <a:ext cx="9144000" cy="6855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fr-FR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32960" y="227544"/>
            <a:ext cx="5878080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/>
          <a:p>
            <a:pPr marL="0" lvl="1" algn="ctr"/>
            <a:r>
              <a:rPr lang="en-US" sz="1800" b="1">
                <a:solidFill>
                  <a:srgbClr val="110AFF"/>
                </a:solidFill>
                <a:latin typeface="Avenir Light"/>
                <a:cs typeface="Avenir Light"/>
              </a:rPr>
              <a:t>SIZE OF SEQUENCED DNA FRAGMENTS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52120" y="6381328"/>
            <a:ext cx="32851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mtClean="0"/>
              <a:t>see</a:t>
            </a:r>
            <a:r>
              <a:rPr lang="fr-FR" sz="1400" dirty="0" smtClean="0"/>
              <a:t> </a:t>
            </a:r>
            <a:r>
              <a:rPr lang="fr-FR" sz="1400" dirty="0"/>
              <a:t>John </a:t>
            </a:r>
            <a:r>
              <a:rPr lang="fr-FR" sz="1400" dirty="0" err="1" smtClean="0"/>
              <a:t>Tyson’s</a:t>
            </a:r>
            <a:r>
              <a:rPr lang="fr-FR" sz="1400" dirty="0" smtClean="0"/>
              <a:t> </a:t>
            </a:r>
            <a:r>
              <a:rPr lang="fr-FR" sz="1400" dirty="0" err="1" smtClean="0"/>
              <a:t>video</a:t>
            </a:r>
            <a:r>
              <a:rPr lang="fr-FR" sz="1400" dirty="0" smtClean="0"/>
              <a:t> (ONT </a:t>
            </a:r>
            <a:r>
              <a:rPr lang="fr-FR" sz="1400" dirty="0" err="1" smtClean="0"/>
              <a:t>website</a:t>
            </a:r>
            <a:r>
              <a:rPr lang="fr-FR" sz="1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63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1" descr="Capture d’écran 2017-09-25 à 16.5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4" t="17815" r="2670" b="58560"/>
          <a:stretch>
            <a:fillRect/>
          </a:stretch>
        </p:blipFill>
        <p:spPr bwMode="auto">
          <a:xfrm>
            <a:off x="1785491" y="908720"/>
            <a:ext cx="5506778" cy="158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age 1" descr="Capture d’écran 2017-09-25 à 16.5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4" t="64066" r="2670" b="12030"/>
          <a:stretch>
            <a:fillRect/>
          </a:stretch>
        </p:blipFill>
        <p:spPr bwMode="auto">
          <a:xfrm>
            <a:off x="1632960" y="3011350"/>
            <a:ext cx="5881220" cy="171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Flèche vers le bas 1"/>
          <p:cNvSpPr>
            <a:spLocks noChangeArrowheads="1"/>
          </p:cNvSpPr>
          <p:nvPr/>
        </p:nvSpPr>
        <p:spPr bwMode="auto">
          <a:xfrm>
            <a:off x="5816320" y="2698839"/>
            <a:ext cx="195840" cy="456527"/>
          </a:xfrm>
          <a:prstGeom prst="downArrow">
            <a:avLst>
              <a:gd name="adj1" fmla="val 50000"/>
              <a:gd name="adj2" fmla="val 49952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45455"/>
          <a:stretch/>
        </p:blipFill>
        <p:spPr>
          <a:xfrm>
            <a:off x="2267744" y="4725144"/>
            <a:ext cx="4871463" cy="162747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67744" y="5949280"/>
            <a:ext cx="4968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800" dirty="0" err="1" smtClean="0"/>
              <a:t>Homopolymers</a:t>
            </a:r>
            <a:r>
              <a:rPr lang="fr-FR" sz="1800" dirty="0" smtClean="0"/>
              <a:t> </a:t>
            </a:r>
            <a:r>
              <a:rPr lang="fr-FR" sz="1800" dirty="0" err="1" smtClean="0"/>
              <a:t>difficult</a:t>
            </a:r>
            <a:r>
              <a:rPr lang="fr-FR" sz="1800" dirty="0" smtClean="0"/>
              <a:t> to </a:t>
            </a:r>
            <a:r>
              <a:rPr lang="fr-FR" sz="1800" dirty="0" err="1" smtClean="0"/>
              <a:t>sequence</a:t>
            </a:r>
            <a:endParaRPr lang="fr-FR" sz="1800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-3" y="332656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67544" y="159438"/>
            <a:ext cx="198323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rgbClr val="660066"/>
                </a:solidFill>
                <a:latin typeface="Avenir Book"/>
                <a:cs typeface="Avenir Book"/>
              </a:rPr>
              <a:t>READ QUALITY</a:t>
            </a:r>
            <a:endParaRPr lang="fr-FR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b="77701"/>
          <a:stretch/>
        </p:blipFill>
        <p:spPr>
          <a:xfrm>
            <a:off x="1528557" y="5301208"/>
            <a:ext cx="6499827" cy="958174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6" name="Grouper 5"/>
          <p:cNvGrpSpPr/>
          <p:nvPr/>
        </p:nvGrpSpPr>
        <p:grpSpPr>
          <a:xfrm>
            <a:off x="827584" y="1271737"/>
            <a:ext cx="7704856" cy="3525415"/>
            <a:chOff x="107504" y="695673"/>
            <a:chExt cx="8712968" cy="417348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/>
            <a:srcRect t="23452" b="2642"/>
            <a:stretch/>
          </p:blipFill>
          <p:spPr>
            <a:xfrm>
              <a:off x="573347" y="695673"/>
              <a:ext cx="8247125" cy="402947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9067" y="4149080"/>
              <a:ext cx="6559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2000" dirty="0" smtClean="0"/>
                <a:t>R10</a:t>
              </a:r>
              <a:endParaRPr lang="fr-FR" sz="20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9552" y="2276872"/>
              <a:ext cx="93968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2000" dirty="0" smtClean="0"/>
                <a:t>R9.4.1</a:t>
              </a:r>
              <a:endParaRPr lang="fr-FR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504" y="4499828"/>
              <a:ext cx="1561646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800" dirty="0" smtClean="0"/>
                <a:t>“two-readers”</a:t>
              </a:r>
              <a:endParaRPr lang="fr-FR" sz="18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62005" y="364444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olidFill>
                    <a:srgbClr val="FF0000"/>
                  </a:solidFill>
                </a:rPr>
                <a:t>2019</a:t>
              </a:r>
              <a:endParaRPr lang="fr-FR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2390478" y="764704"/>
            <a:ext cx="49637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smtClean="0">
                <a:latin typeface="Avenir Book" charset="0"/>
                <a:ea typeface="Avenir Book" charset="0"/>
                <a:cs typeface="Avenir Book" charset="0"/>
              </a:rPr>
              <a:t>“One-reader” </a:t>
            </a:r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pore has </a:t>
            </a:r>
            <a:r>
              <a:rPr lang="fr-FR" sz="1500" dirty="0" err="1" smtClean="0">
                <a:latin typeface="Avenir Book" charset="0"/>
                <a:ea typeface="Avenir Book" charset="0"/>
                <a:cs typeface="Avenir Book" charset="0"/>
              </a:rPr>
              <a:t>difficulty</a:t>
            </a:r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 to </a:t>
            </a:r>
            <a:r>
              <a:rPr lang="fr-FR" sz="1500" dirty="0" err="1" smtClean="0">
                <a:latin typeface="Avenir Book" charset="0"/>
                <a:ea typeface="Avenir Book" charset="0"/>
                <a:cs typeface="Avenir Book" charset="0"/>
              </a:rPr>
              <a:t>read</a:t>
            </a:r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500" dirty="0" err="1" smtClean="0">
                <a:latin typeface="Avenir Book" charset="0"/>
                <a:ea typeface="Avenir Book" charset="0"/>
                <a:cs typeface="Avenir Book" charset="0"/>
              </a:rPr>
              <a:t>homopolymers</a:t>
            </a:r>
            <a:r>
              <a:rPr lang="fr-FR" sz="15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fr-FR" sz="15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-3" y="332656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73271" y="116632"/>
            <a:ext cx="30724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”</a:t>
            </a:r>
            <a:r>
              <a:rPr lang="en-GB" sz="2000" dirty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GB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wo readers” </a:t>
            </a:r>
            <a:r>
              <a:rPr lang="en-GB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nanopore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fr-FR" sz="20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7624" y="447055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Long-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read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for non-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small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-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cell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lung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cancer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genomes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algn="ctr"/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Sakamoto et al. </a:t>
            </a:r>
            <a:r>
              <a:rPr lang="fr-FR" sz="1200" i="1" dirty="0" err="1" smtClean="0">
                <a:latin typeface="Avenir Book" charset="0"/>
                <a:ea typeface="Avenir Book" charset="0"/>
                <a:cs typeface="Avenir Book" charset="0"/>
              </a:rPr>
              <a:t>Genome</a:t>
            </a:r>
            <a:r>
              <a:rPr lang="fr-FR" sz="1200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i="1" dirty="0" err="1" smtClean="0">
                <a:latin typeface="Avenir Book" charset="0"/>
                <a:ea typeface="Avenir Book" charset="0"/>
                <a:cs typeface="Avenir Book" charset="0"/>
              </a:rPr>
              <a:t>Research</a:t>
            </a:r>
            <a:r>
              <a:rPr lang="fr-FR" sz="1200" i="1" dirty="0" smtClean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Sept. 2020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-3" y="228710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73271" y="76562"/>
            <a:ext cx="30796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GENOME SEQUENCING</a:t>
            </a:r>
            <a:endParaRPr lang="fr-FR" sz="20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7544" y="1052736"/>
            <a:ext cx="3931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Nanopore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200" b="1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cancer </a:t>
            </a:r>
            <a:r>
              <a:rPr lang="fr-FR" sz="1200" b="1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cell</a:t>
            </a:r>
            <a:r>
              <a:rPr lang="fr-FR" sz="1200" b="1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lines</a:t>
            </a:r>
            <a:r>
              <a:rPr lang="fr-FR" sz="1200" b="1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Promethion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Maximum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length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: 	         0.99 Mb 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N50 : 		         32 kb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Average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mapped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reads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: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   14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kb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8" y="3429000"/>
            <a:ext cx="4460482" cy="2052092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179512" y="2132856"/>
            <a:ext cx="3816424" cy="1160981"/>
            <a:chOff x="4431997" y="2132855"/>
            <a:chExt cx="3993971" cy="127959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/>
            <a:srcRect b="54821"/>
            <a:stretch/>
          </p:blipFill>
          <p:spPr>
            <a:xfrm>
              <a:off x="4431997" y="2132855"/>
              <a:ext cx="3993971" cy="12795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4431997" y="2132855"/>
              <a:ext cx="284019" cy="2867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061342" y="1340768"/>
            <a:ext cx="375913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B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iological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relevance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of SV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further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revealed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by : 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epigenome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, </a:t>
            </a:r>
            <a:endParaRPr lang="fr-FR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transcriptome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, </a:t>
            </a:r>
            <a:endParaRPr lang="fr-FR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protein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analyses</a:t>
            </a:r>
          </a:p>
          <a:p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equencing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of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clinical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tumor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samples</a:t>
            </a:r>
            <a:endParaRPr lang="fr-FR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Structural 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aberrations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also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found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in </a:t>
            </a:r>
            <a:r>
              <a:rPr lang="fr-FR" sz="1200" b="1" dirty="0" err="1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clinical</a:t>
            </a:r>
            <a:r>
              <a:rPr lang="fr-FR" sz="1200" b="1" dirty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err="1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lung</a:t>
            </a:r>
            <a:r>
              <a:rPr lang="fr-FR" sz="1200" b="1" dirty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adenocarcinoma</a:t>
            </a:r>
            <a:r>
              <a:rPr lang="fr-FR" sz="1200" b="1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specimens</a:t>
            </a:r>
            <a:endParaRPr lang="fr-FR" sz="1200" b="1" dirty="0">
              <a:solidFill>
                <a:srgbClr val="FF2A44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5668128" y="3393287"/>
            <a:ext cx="2648288" cy="1945506"/>
            <a:chOff x="5740136" y="1916832"/>
            <a:chExt cx="2648288" cy="1945506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136" y="1916832"/>
              <a:ext cx="2648288" cy="194550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5740136" y="1972290"/>
              <a:ext cx="272024" cy="30458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932040" y="3284984"/>
            <a:ext cx="4004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Structural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variants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: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comparison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PacBio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sequencing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59632" y="5877272"/>
            <a:ext cx="6768752" cy="461665"/>
          </a:xfrm>
          <a:prstGeom prst="rect">
            <a:avLst/>
          </a:prstGeom>
          <a:noFill/>
          <a:ln>
            <a:solidFill>
              <a:srgbClr val="FF2A44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venir Book" charset="0"/>
                <a:ea typeface="Avenir Book" charset="0"/>
                <a:cs typeface="Avenir Book" charset="0"/>
              </a:rPr>
              <a:t>“These results indicated that neither the </a:t>
            </a:r>
            <a:r>
              <a:rPr lang="en-GB" sz="1200" dirty="0" err="1" smtClean="0">
                <a:latin typeface="Avenir Book" charset="0"/>
                <a:ea typeface="Avenir Book" charset="0"/>
                <a:cs typeface="Avenir Book" charset="0"/>
              </a:rPr>
              <a:t>PacBio</a:t>
            </a:r>
            <a:r>
              <a:rPr lang="en-GB" sz="1200" dirty="0" smtClean="0">
                <a:latin typeface="Avenir Book" charset="0"/>
                <a:ea typeface="Avenir Book" charset="0"/>
                <a:cs typeface="Avenir Book" charset="0"/>
              </a:rPr>
              <a:t> nor the </a:t>
            </a:r>
            <a:r>
              <a:rPr lang="en-GB" sz="1200" dirty="0" err="1" smtClean="0">
                <a:latin typeface="Avenir Book" charset="0"/>
                <a:ea typeface="Avenir Book" charset="0"/>
                <a:cs typeface="Avenir Book" charset="0"/>
              </a:rPr>
              <a:t>PromethION</a:t>
            </a:r>
            <a:r>
              <a:rPr lang="en-GB" sz="1200" dirty="0" smtClean="0">
                <a:latin typeface="Avenir Book" charset="0"/>
                <a:ea typeface="Avenir Book" charset="0"/>
                <a:cs typeface="Avenir Book" charset="0"/>
              </a:rPr>
              <a:t> platform is currently perfect; therefore, they should be used to complement each other.”</a:t>
            </a:r>
            <a:endParaRPr lang="en-GB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/>
          <p:nvPr/>
        </p:nvCxnSpPr>
        <p:spPr>
          <a:xfrm>
            <a:off x="-3" y="228710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73271" y="44624"/>
            <a:ext cx="63435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GENOME 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SEQUENCING : </a:t>
            </a:r>
            <a:r>
              <a:rPr lang="en-GB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TARGETED 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SEQUENCING</a:t>
            </a:r>
            <a:endParaRPr lang="fr-FR" sz="20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7" y="1085371"/>
            <a:ext cx="4680520" cy="37107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91680" y="457508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Targeted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nanopore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Cas9-guided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adaptor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ligation</a:t>
            </a:r>
            <a:endParaRPr lang="fr-F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Gilpatrick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et al. 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Nature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Biotechnology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April 2020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4934778"/>
            <a:ext cx="8496944" cy="1446550"/>
          </a:xfrm>
          <a:prstGeom prst="rect">
            <a:avLst/>
          </a:prstGeom>
          <a:noFill/>
          <a:ln>
            <a:solidFill>
              <a:srgbClr val="FF2A44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Avenir Book" charset="0"/>
                <a:ea typeface="Avenir Book" charset="0"/>
                <a:cs typeface="Avenir Book" charset="0"/>
              </a:rPr>
              <a:t>nCATS</a:t>
            </a: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 = </a:t>
            </a:r>
            <a:r>
              <a:rPr lang="en-US" sz="1100" dirty="0" err="1">
                <a:latin typeface="Avenir Book" charset="0"/>
                <a:ea typeface="Avenir Book" charset="0"/>
                <a:cs typeface="Avenir Book" charset="0"/>
              </a:rPr>
              <a:t>nanopore</a:t>
            </a: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 Cas9-targeted </a:t>
            </a:r>
            <a:r>
              <a:rPr lang="en-US" sz="1100" dirty="0" smtClean="0">
                <a:latin typeface="Avenir Book" charset="0"/>
                <a:ea typeface="Avenir Book" charset="0"/>
                <a:cs typeface="Avenir Book" charset="0"/>
              </a:rPr>
              <a:t>sequencing :</a:t>
            </a:r>
            <a:r>
              <a:rPr lang="en-US" sz="1100" dirty="0" smtClean="0">
                <a:latin typeface="Avenir Book" charset="0"/>
                <a:ea typeface="Avenir Book" charset="0"/>
                <a:cs typeface="Avenir Book" charset="0"/>
                <a:sym typeface="Wingdings" panose="05000000000000000000" pitchFamily="2" charset="2"/>
              </a:rPr>
              <a:t> </a:t>
            </a: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enrichment strategy using targeted cleavage of DNA </a:t>
            </a:r>
            <a:r>
              <a:rPr lang="en-US" sz="1100" dirty="0" smtClean="0">
                <a:latin typeface="Avenir Book" charset="0"/>
                <a:ea typeface="Avenir Book" charset="0"/>
                <a:cs typeface="Avenir Book" charset="0"/>
              </a:rPr>
              <a:t>to </a:t>
            </a: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ligate adapters for </a:t>
            </a:r>
            <a:r>
              <a:rPr lang="en-US" sz="1100" dirty="0" err="1" smtClean="0">
                <a:latin typeface="Avenir Book" charset="0"/>
                <a:ea typeface="Avenir Book" charset="0"/>
                <a:cs typeface="Avenir Book" charset="0"/>
              </a:rPr>
              <a:t>nanopore</a:t>
            </a:r>
            <a:endParaRPr lang="fr-FR" sz="1100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fr-FR" sz="11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nCATS</a:t>
            </a: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can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simultaneously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assess</a:t>
            </a: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 :</a:t>
            </a:r>
          </a:p>
          <a:p>
            <a:pPr marL="342900" indent="-342900">
              <a:buFont typeface="Arial" charset="0"/>
              <a:buChar char="•"/>
            </a:pPr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haplotype-resolved</a:t>
            </a: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single-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nucleotide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variants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SNVs</a:t>
            </a: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structural 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variations (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SVs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) </a:t>
            </a:r>
            <a:endParaRPr lang="fr-FR" sz="11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CpG</a:t>
            </a: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methylation</a:t>
            </a:r>
            <a:r>
              <a:rPr lang="mr-IN" sz="1100" dirty="0" smtClean="0"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fr-FR" sz="11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Best m</a:t>
            </a:r>
            <a:r>
              <a:rPr lang="en-US" sz="11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edian </a:t>
            </a:r>
            <a:r>
              <a:rPr lang="en-US" sz="1100" dirty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sequencing coverage </a:t>
            </a:r>
            <a:r>
              <a:rPr lang="en-US" sz="11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: 680 X</a:t>
            </a:r>
            <a:endParaRPr lang="en-US" sz="1100" dirty="0">
              <a:solidFill>
                <a:srgbClr val="FF2A44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100" dirty="0" err="1">
                <a:latin typeface="Avenir Book" charset="0"/>
                <a:ea typeface="Avenir Book" charset="0"/>
                <a:cs typeface="Avenir Book" charset="0"/>
              </a:rPr>
              <a:t>nCATS</a:t>
            </a: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1100" dirty="0" smtClean="0">
                <a:latin typeface="Avenir Book" charset="0"/>
                <a:ea typeface="Avenir Book" charset="0"/>
                <a:cs typeface="Avenir Book" charset="0"/>
              </a:rPr>
              <a:t>uses only </a:t>
            </a: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~3 </a:t>
            </a:r>
            <a:r>
              <a:rPr lang="en-US" sz="1100" dirty="0" err="1">
                <a:latin typeface="Avenir Book" charset="0"/>
                <a:ea typeface="Avenir Book" charset="0"/>
                <a:cs typeface="Avenir Book" charset="0"/>
              </a:rPr>
              <a:t>μg</a:t>
            </a:r>
            <a:r>
              <a:rPr lang="en-US" sz="1100" dirty="0">
                <a:latin typeface="Avenir Book" charset="0"/>
                <a:ea typeface="Avenir Book" charset="0"/>
                <a:cs typeface="Avenir Book" charset="0"/>
              </a:rPr>
              <a:t> of genomic DNA + can target a large number of loci in a single reaction. </a:t>
            </a:r>
            <a:endParaRPr lang="fr-FR" sz="11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5194552" y="692696"/>
            <a:ext cx="3625920" cy="108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lang="fr-FR" sz="1500">
                <a:solidFill>
                  <a:srgbClr val="000000"/>
                </a:solidFill>
                <a:latin typeface="Avenir Light"/>
                <a:cs typeface="Avenir Light"/>
              </a:rPr>
              <a:t>Detection of splice variants in surface receptor of  B cells</a:t>
            </a:r>
          </a:p>
          <a:p>
            <a:pPr algn="ctr">
              <a:lnSpc>
                <a:spcPct val="130000"/>
              </a:lnSpc>
            </a:pPr>
            <a:r>
              <a:rPr lang="fr-FR" sz="1500">
                <a:solidFill>
                  <a:srgbClr val="000000"/>
                </a:solidFill>
                <a:latin typeface="Avenir Light"/>
                <a:cs typeface="Avenir Light"/>
              </a:rPr>
              <a:t>(Byrne et al. </a:t>
            </a:r>
            <a:r>
              <a:rPr lang="fr-FR" sz="1500" i="1">
                <a:solidFill>
                  <a:srgbClr val="000000"/>
                </a:solidFill>
                <a:latin typeface="Avenir Light"/>
                <a:cs typeface="Avenir Light"/>
              </a:rPr>
              <a:t>Nat. Comm. </a:t>
            </a:r>
            <a:r>
              <a:rPr lang="fr-FR" sz="1500">
                <a:solidFill>
                  <a:srgbClr val="000000"/>
                </a:solidFill>
                <a:latin typeface="Avenir Light"/>
                <a:cs typeface="Avenir Light"/>
              </a:rPr>
              <a:t>2017)</a:t>
            </a:r>
            <a:r>
              <a:rPr lang="fr-FR" sz="1500" i="1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  <a:r>
              <a:rPr lang="fr-FR" sz="1500">
                <a:solidFill>
                  <a:srgbClr val="000000"/>
                </a:solidFill>
                <a:latin typeface="Avenir Light"/>
                <a:cs typeface="Avenir Light"/>
              </a:rPr>
              <a:t> </a:t>
            </a:r>
          </a:p>
          <a:p>
            <a:pPr algn="ctr"/>
            <a:endParaRPr lang="fr-FR" sz="150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26628" name="Rectangle 8"/>
          <p:cNvSpPr>
            <a:spLocks noChangeArrowheads="1"/>
          </p:cNvSpPr>
          <p:nvPr/>
        </p:nvSpPr>
        <p:spPr bwMode="auto">
          <a:xfrm>
            <a:off x="619200" y="764704"/>
            <a:ext cx="362592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lang="fr-FR" sz="1800">
                <a:solidFill>
                  <a:srgbClr val="000000"/>
                </a:solidFill>
                <a:latin typeface="Avenir Light"/>
                <a:cs typeface="Avenir Light"/>
              </a:rPr>
              <a:t>Library preparation</a:t>
            </a:r>
          </a:p>
        </p:txBody>
      </p:sp>
      <p:pic>
        <p:nvPicPr>
          <p:cNvPr id="2662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0" y="1221231"/>
            <a:ext cx="4186080" cy="419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ZoneTexte 3"/>
          <p:cNvSpPr txBox="1">
            <a:spLocks noChangeArrowheads="1"/>
          </p:cNvSpPr>
          <p:nvPr/>
        </p:nvSpPr>
        <p:spPr bwMode="auto">
          <a:xfrm>
            <a:off x="1838728" y="5157192"/>
            <a:ext cx="1365120" cy="3686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800">
                <a:solidFill>
                  <a:srgbClr val="000000"/>
                </a:solidFill>
                <a:latin typeface="Avenir Light"/>
                <a:cs typeface="Avenir Light"/>
              </a:rPr>
              <a:t>sequencing</a:t>
            </a:r>
          </a:p>
        </p:txBody>
      </p:sp>
      <p:pic>
        <p:nvPicPr>
          <p:cNvPr id="2663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00" y="1931244"/>
            <a:ext cx="3720960" cy="352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Flèche vers la droite 3"/>
          <p:cNvSpPr>
            <a:spLocks noChangeArrowheads="1"/>
          </p:cNvSpPr>
          <p:nvPr/>
        </p:nvSpPr>
        <p:spPr bwMode="auto">
          <a:xfrm>
            <a:off x="4440961" y="3493807"/>
            <a:ext cx="522720" cy="195861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691680" y="5877272"/>
            <a:ext cx="5918825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Splice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alignment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uneasy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due to high (5-10%)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error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rate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Reads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are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frequently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truncated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from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5’ end</a:t>
            </a:r>
            <a:endParaRPr lang="fr-F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-3" y="34129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62488" y="44624"/>
            <a:ext cx="2641360" cy="4924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000" dirty="0" err="1">
                <a:solidFill>
                  <a:srgbClr val="660066"/>
                </a:solidFill>
                <a:latin typeface="Avenir Book"/>
                <a:cs typeface="Avenir Book"/>
              </a:rPr>
              <a:t>cDNA</a:t>
            </a:r>
            <a:r>
              <a:rPr lang="fr-FR" sz="2000" dirty="0">
                <a:solidFill>
                  <a:srgbClr val="660066"/>
                </a:solidFill>
                <a:latin typeface="Avenir Book"/>
                <a:cs typeface="Avenir Book"/>
              </a:rPr>
              <a:t> SEQUENCING</a:t>
            </a:r>
          </a:p>
        </p:txBody>
      </p:sp>
    </p:spTree>
    <p:extLst>
      <p:ext uri="{BB962C8B-B14F-4D97-AF65-F5344CB8AC3E}">
        <p14:creationId xmlns:p14="http://schemas.microsoft.com/office/powerpoint/2010/main" val="8377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72782"/>
            <a:ext cx="6336704" cy="307255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90181" y="935743"/>
            <a:ext cx="1823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venir Book"/>
                <a:cs typeface="Avenir Book"/>
              </a:rPr>
              <a:t>Tang et </a:t>
            </a:r>
            <a:r>
              <a:rPr lang="fr-FR" sz="1200" dirty="0">
                <a:latin typeface="Avenir Book"/>
                <a:cs typeface="Avenir Book"/>
              </a:rPr>
              <a:t>al. </a:t>
            </a:r>
            <a:r>
              <a:rPr lang="fr-FR" sz="1200" i="1" dirty="0" err="1">
                <a:latin typeface="Avenir Book"/>
                <a:cs typeface="Avenir Book"/>
              </a:rPr>
              <a:t>b</a:t>
            </a:r>
            <a:r>
              <a:rPr lang="fr-FR" sz="1200" i="1" dirty="0" err="1" smtClean="0">
                <a:latin typeface="Avenir Book"/>
                <a:cs typeface="Avenir Book"/>
              </a:rPr>
              <a:t>ioRxiv</a:t>
            </a:r>
            <a:r>
              <a:rPr lang="fr-FR" sz="1200" i="1" dirty="0" smtClean="0">
                <a:latin typeface="Avenir Book"/>
                <a:cs typeface="Avenir Book"/>
              </a:rPr>
              <a:t> </a:t>
            </a:r>
            <a:r>
              <a:rPr lang="fr-FR" sz="1200" dirty="0" smtClean="0">
                <a:latin typeface="Avenir Book"/>
                <a:cs typeface="Avenir Book"/>
              </a:rPr>
              <a:t>2018</a:t>
            </a:r>
            <a:endParaRPr lang="fr-FR" sz="1200" dirty="0">
              <a:latin typeface="Avenir Book"/>
              <a:cs typeface="Avenir Book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27784" y="692696"/>
            <a:ext cx="3698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FLAIR : a pipeline for </a:t>
            </a:r>
            <a:r>
              <a:rPr lang="fr-FR" sz="1200" dirty="0" err="1" smtClean="0"/>
              <a:t>splicing</a:t>
            </a:r>
            <a:r>
              <a:rPr lang="fr-FR" sz="1200" dirty="0" smtClean="0"/>
              <a:t> </a:t>
            </a:r>
            <a:r>
              <a:rPr lang="fr-FR" sz="1200" dirty="0" err="1" smtClean="0"/>
              <a:t>isoform</a:t>
            </a:r>
            <a:r>
              <a:rPr lang="fr-FR" sz="1200" dirty="0" smtClean="0"/>
              <a:t> </a:t>
            </a:r>
            <a:r>
              <a:rPr lang="fr-FR" sz="1200" dirty="0" err="1" smtClean="0"/>
              <a:t>determination</a:t>
            </a:r>
            <a:endParaRPr lang="fr-FR" sz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755576" y="4664168"/>
            <a:ext cx="7128792" cy="32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smtClean="0">
                <a:latin typeface="Avenir Book" charset="0"/>
                <a:ea typeface="Avenir Book" charset="0"/>
                <a:cs typeface="Avenir Book" charset="0"/>
              </a:rPr>
              <a:t>FLAIR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incorporates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promoter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chromatin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states to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distinguish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5’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truncations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from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true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novel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start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sites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67806" y="6392361"/>
            <a:ext cx="3404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Avenir Book"/>
                <a:cs typeface="Avenir Book"/>
              </a:rPr>
              <a:t>cDNA</a:t>
            </a:r>
            <a:r>
              <a:rPr lang="fr-FR" sz="1200" dirty="0" smtClean="0">
                <a:latin typeface="Avenir Book"/>
                <a:cs typeface="Avenir Book"/>
              </a:rPr>
              <a:t> </a:t>
            </a:r>
            <a:r>
              <a:rPr lang="fr-FR" sz="1200" dirty="0" err="1" smtClean="0">
                <a:latin typeface="Avenir Book"/>
                <a:cs typeface="Avenir Book"/>
              </a:rPr>
              <a:t>from</a:t>
            </a:r>
            <a:r>
              <a:rPr lang="fr-FR" sz="1200" dirty="0" smtClean="0">
                <a:latin typeface="Avenir Book"/>
                <a:cs typeface="Avenir Book"/>
              </a:rPr>
              <a:t> </a:t>
            </a:r>
            <a:r>
              <a:rPr lang="fr-FR" sz="1200" dirty="0" err="1" smtClean="0">
                <a:latin typeface="Avenir Book"/>
                <a:cs typeface="Avenir Book"/>
              </a:rPr>
              <a:t>chronic</a:t>
            </a:r>
            <a:r>
              <a:rPr lang="fr-FR" sz="1200" dirty="0" smtClean="0">
                <a:latin typeface="Avenir Book"/>
                <a:cs typeface="Avenir Book"/>
              </a:rPr>
              <a:t> </a:t>
            </a:r>
            <a:r>
              <a:rPr lang="fr-FR" sz="1200" dirty="0" err="1">
                <a:latin typeface="Avenir Book"/>
                <a:cs typeface="Avenir Book"/>
              </a:rPr>
              <a:t>lymphocytic</a:t>
            </a:r>
            <a:r>
              <a:rPr lang="fr-FR" sz="1200" dirty="0">
                <a:latin typeface="Avenir Book"/>
                <a:cs typeface="Avenir Book"/>
              </a:rPr>
              <a:t> </a:t>
            </a:r>
            <a:r>
              <a:rPr lang="fr-FR" sz="1200" dirty="0" err="1">
                <a:latin typeface="Avenir Book"/>
                <a:cs typeface="Avenir Book"/>
              </a:rPr>
              <a:t>leukemia</a:t>
            </a:r>
            <a:r>
              <a:rPr lang="fr-FR" sz="1200" dirty="0">
                <a:latin typeface="Avenir Book"/>
                <a:cs typeface="Avenir Book"/>
              </a:rPr>
              <a:t> (CLL</a:t>
            </a:r>
            <a:r>
              <a:rPr lang="fr-FR" sz="1200" dirty="0" smtClean="0">
                <a:latin typeface="Avenir Book"/>
                <a:cs typeface="Avenir Book"/>
              </a:rPr>
              <a:t>)</a:t>
            </a:r>
            <a:endParaRPr lang="fr-FR" sz="1200" dirty="0">
              <a:latin typeface="Avenir Book"/>
              <a:cs typeface="Avenir Book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58378" b="14540"/>
          <a:stretch/>
        </p:blipFill>
        <p:spPr>
          <a:xfrm>
            <a:off x="855797" y="5225351"/>
            <a:ext cx="7236296" cy="1105235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-3" y="34129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7544" y="117033"/>
            <a:ext cx="6552728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 smtClean="0">
                <a:solidFill>
                  <a:srgbClr val="660066"/>
                </a:solidFill>
                <a:latin typeface="Avenir Book"/>
                <a:cs typeface="Avenir Book"/>
              </a:rPr>
              <a:t>CHALLENGES OF NANOPORE TRANSCRIPTOME ANALYSIS</a:t>
            </a:r>
            <a:endParaRPr lang="fr-FR" sz="18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16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0440" y="821611"/>
            <a:ext cx="89060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Avenir Book"/>
                <a:cs typeface="Avenir Book"/>
              </a:rPr>
              <a:t>THE ZIBRA PROJECT : Establishment and </a:t>
            </a:r>
            <a:r>
              <a:rPr lang="fr-FR" sz="1400" dirty="0" err="1">
                <a:latin typeface="Avenir Book"/>
                <a:cs typeface="Avenir Book"/>
              </a:rPr>
              <a:t>cryptic</a:t>
            </a:r>
            <a:r>
              <a:rPr lang="fr-FR" sz="1400" dirty="0">
                <a:latin typeface="Avenir Book"/>
                <a:cs typeface="Avenir Book"/>
              </a:rPr>
              <a:t> transmission of </a:t>
            </a:r>
            <a:r>
              <a:rPr lang="fr-FR" sz="1400" dirty="0" err="1">
                <a:latin typeface="Avenir Book"/>
                <a:cs typeface="Avenir Book"/>
              </a:rPr>
              <a:t>Zika</a:t>
            </a:r>
            <a:r>
              <a:rPr lang="fr-FR" sz="1400" dirty="0">
                <a:latin typeface="Avenir Book"/>
                <a:cs typeface="Avenir Book"/>
              </a:rPr>
              <a:t> virus in </a:t>
            </a:r>
            <a:r>
              <a:rPr lang="fr-FR" sz="1400" dirty="0" err="1">
                <a:latin typeface="Avenir Book"/>
                <a:cs typeface="Avenir Book"/>
              </a:rPr>
              <a:t>Brazil</a:t>
            </a:r>
            <a:r>
              <a:rPr lang="fr-FR" sz="1400" dirty="0">
                <a:latin typeface="Avenir Book"/>
                <a:cs typeface="Avenir Book"/>
              </a:rPr>
              <a:t> and the </a:t>
            </a:r>
            <a:r>
              <a:rPr lang="fr-FR" sz="1400" dirty="0" err="1" smtClean="0">
                <a:latin typeface="Avenir Book"/>
                <a:cs typeface="Avenir Book"/>
              </a:rPr>
              <a:t>Americas</a:t>
            </a:r>
            <a:endParaRPr lang="fr-FR" sz="1400" dirty="0">
              <a:latin typeface="Avenir Book"/>
              <a:cs typeface="Avenir Book"/>
            </a:endParaRPr>
          </a:p>
          <a:p>
            <a:r>
              <a:rPr lang="fr-FR" sz="1400" dirty="0">
                <a:latin typeface="Avenir Book"/>
                <a:cs typeface="Avenir Book"/>
              </a:rPr>
              <a:t>Mobile </a:t>
            </a:r>
            <a:r>
              <a:rPr lang="fr-FR" sz="1400" dirty="0" err="1">
                <a:latin typeface="Avenir Book"/>
                <a:cs typeface="Avenir Book"/>
              </a:rPr>
              <a:t>genomics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laboratory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that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travelled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through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northeast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Brazil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during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June</a:t>
            </a:r>
            <a:r>
              <a:rPr lang="fr-FR" sz="1400" dirty="0">
                <a:latin typeface="Avenir Book"/>
                <a:cs typeface="Avenir Book"/>
              </a:rPr>
              <a:t> 2016. </a:t>
            </a:r>
          </a:p>
          <a:p>
            <a:r>
              <a:rPr lang="fr-FR" sz="1400" dirty="0">
                <a:latin typeface="Avenir Book"/>
                <a:cs typeface="Avenir Book"/>
              </a:rPr>
              <a:t>The </a:t>
            </a:r>
            <a:r>
              <a:rPr lang="fr-FR" sz="1400" dirty="0" err="1">
                <a:latin typeface="Avenir Book"/>
                <a:cs typeface="Avenir Book"/>
              </a:rPr>
              <a:t>ZiBRA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laboratory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screened</a:t>
            </a:r>
            <a:r>
              <a:rPr lang="fr-FR" sz="1400" dirty="0">
                <a:latin typeface="Avenir Book"/>
                <a:cs typeface="Avenir Book"/>
              </a:rPr>
              <a:t> 1,330 </a:t>
            </a:r>
            <a:r>
              <a:rPr lang="fr-FR" sz="1400" dirty="0" err="1">
                <a:latin typeface="Avenir Book"/>
                <a:cs typeface="Avenir Book"/>
              </a:rPr>
              <a:t>samples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smtClean="0">
                <a:latin typeface="Avenir Book"/>
                <a:cs typeface="Avenir Book"/>
              </a:rPr>
              <a:t>(</a:t>
            </a:r>
            <a:r>
              <a:rPr lang="fr-FR" sz="1400" dirty="0" err="1" smtClean="0">
                <a:latin typeface="Avenir Book"/>
                <a:cs typeface="Avenir Book"/>
              </a:rPr>
              <a:t>blood</a:t>
            </a:r>
            <a:r>
              <a:rPr lang="fr-FR" sz="1400" dirty="0">
                <a:latin typeface="Avenir Book"/>
                <a:cs typeface="Avenir Book"/>
              </a:rPr>
              <a:t>) </a:t>
            </a:r>
            <a:r>
              <a:rPr lang="fr-FR" sz="1400" dirty="0" err="1">
                <a:latin typeface="Avenir Book"/>
                <a:cs typeface="Avenir Book"/>
              </a:rPr>
              <a:t>from</a:t>
            </a:r>
            <a:r>
              <a:rPr lang="fr-FR" sz="1400" dirty="0">
                <a:latin typeface="Avenir Book"/>
                <a:cs typeface="Avenir Book"/>
              </a:rPr>
              <a:t> patients in 82 </a:t>
            </a:r>
            <a:r>
              <a:rPr lang="fr-FR" sz="1400" dirty="0" err="1">
                <a:latin typeface="Avenir Book"/>
                <a:cs typeface="Avenir Book"/>
              </a:rPr>
              <a:t>municipalities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across</a:t>
            </a:r>
            <a:r>
              <a:rPr lang="fr-FR" sz="1400" dirty="0">
                <a:latin typeface="Avenir Book"/>
                <a:cs typeface="Avenir Book"/>
              </a:rPr>
              <a:t> 5 </a:t>
            </a:r>
            <a:r>
              <a:rPr lang="fr-FR" sz="1400" dirty="0" err="1">
                <a:latin typeface="Avenir Book"/>
                <a:cs typeface="Avenir Book"/>
              </a:rPr>
              <a:t>federal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smtClean="0">
                <a:latin typeface="Avenir Book"/>
                <a:cs typeface="Avenir Book"/>
              </a:rPr>
              <a:t>states</a:t>
            </a:r>
            <a:endParaRPr lang="fr-FR" sz="1400" dirty="0">
              <a:latin typeface="Avenir Book"/>
              <a:cs typeface="Avenir Book"/>
            </a:endParaRPr>
          </a:p>
          <a:p>
            <a:r>
              <a:rPr lang="fr-FR" sz="1400" dirty="0">
                <a:latin typeface="Avenir Book"/>
                <a:cs typeface="Avenir Book"/>
              </a:rPr>
              <a:t>The </a:t>
            </a:r>
            <a:r>
              <a:rPr lang="fr-FR" sz="1400" dirty="0" err="1">
                <a:latin typeface="Avenir Book"/>
                <a:cs typeface="Avenir Book"/>
              </a:rPr>
              <a:t>MinION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protocol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does</a:t>
            </a:r>
            <a:r>
              <a:rPr lang="fr-FR" sz="1400" dirty="0">
                <a:latin typeface="Avenir Book"/>
                <a:cs typeface="Avenir Book"/>
              </a:rPr>
              <a:t> not </a:t>
            </a:r>
            <a:r>
              <a:rPr lang="fr-FR" sz="1400" dirty="0" err="1">
                <a:latin typeface="Avenir Book"/>
                <a:cs typeface="Avenir Book"/>
              </a:rPr>
              <a:t>require</a:t>
            </a:r>
            <a:r>
              <a:rPr lang="fr-FR" sz="1400" dirty="0">
                <a:latin typeface="Avenir Book"/>
                <a:cs typeface="Avenir Book"/>
              </a:rPr>
              <a:t> an Internet </a:t>
            </a:r>
            <a:r>
              <a:rPr lang="fr-FR" sz="1400" dirty="0" err="1">
                <a:latin typeface="Avenir Book"/>
                <a:cs typeface="Avenir Book"/>
              </a:rPr>
              <a:t>connection</a:t>
            </a:r>
            <a:r>
              <a:rPr lang="fr-FR" sz="1400" dirty="0">
                <a:latin typeface="Avenir Book"/>
                <a:cs typeface="Avenir Book"/>
              </a:rPr>
              <a:t> for </a:t>
            </a:r>
            <a:r>
              <a:rPr lang="fr-FR" sz="1400" dirty="0" err="1">
                <a:latin typeface="Avenir Book"/>
                <a:cs typeface="Avenir Book"/>
              </a:rPr>
              <a:t>analysis</a:t>
            </a:r>
            <a:r>
              <a:rPr lang="fr-FR" sz="1400" dirty="0">
                <a:latin typeface="Avenir Book"/>
                <a:cs typeface="Avenir Book"/>
              </a:rPr>
              <a:t>, </a:t>
            </a:r>
            <a:r>
              <a:rPr lang="fr-FR" sz="1400" dirty="0" err="1">
                <a:latin typeface="Avenir Book"/>
                <a:cs typeface="Avenir Book"/>
              </a:rPr>
              <a:t>making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it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suitable</a:t>
            </a:r>
            <a:r>
              <a:rPr lang="fr-FR" sz="1400" dirty="0">
                <a:latin typeface="Avenir Book"/>
                <a:cs typeface="Avenir Book"/>
              </a:rPr>
              <a:t> for </a:t>
            </a:r>
            <a:r>
              <a:rPr lang="fr-FR" sz="1400" dirty="0" err="1">
                <a:latin typeface="Avenir Book"/>
                <a:cs typeface="Avenir Book"/>
              </a:rPr>
              <a:t>field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smtClean="0">
                <a:latin typeface="Avenir Book"/>
                <a:cs typeface="Avenir Book"/>
              </a:rPr>
              <a:t>applications</a:t>
            </a:r>
          </a:p>
          <a:p>
            <a:endParaRPr lang="fr-FR" sz="1400" dirty="0">
              <a:latin typeface="Avenir Book"/>
              <a:cs typeface="Avenir Book"/>
            </a:endParaRPr>
          </a:p>
          <a:p>
            <a:r>
              <a:rPr lang="fr-FR" sz="1400" dirty="0" smtClean="0">
                <a:latin typeface="Avenir Book"/>
                <a:cs typeface="Avenir Book"/>
              </a:rPr>
              <a:t>Viral RNA </a:t>
            </a:r>
            <a:r>
              <a:rPr lang="fr-FR" sz="1400" dirty="0" err="1" smtClean="0">
                <a:latin typeface="Avenir Book"/>
                <a:cs typeface="Avenir Book"/>
              </a:rPr>
              <a:t>genome</a:t>
            </a:r>
            <a:r>
              <a:rPr lang="fr-FR" sz="1400" dirty="0" smtClean="0">
                <a:latin typeface="Avenir Book"/>
                <a:cs typeface="Avenir Book"/>
              </a:rPr>
              <a:t> : + </a:t>
            </a:r>
            <a:r>
              <a:rPr lang="fr-FR" sz="1400" dirty="0" err="1">
                <a:latin typeface="Avenir Book"/>
                <a:cs typeface="Avenir Book"/>
              </a:rPr>
              <a:t>sense</a:t>
            </a:r>
            <a:r>
              <a:rPr lang="fr-FR" sz="1400" dirty="0">
                <a:latin typeface="Avenir Book"/>
                <a:cs typeface="Avenir Book"/>
              </a:rPr>
              <a:t>, 10 </a:t>
            </a:r>
            <a:r>
              <a:rPr lang="fr-FR" sz="1400" dirty="0" smtClean="0">
                <a:latin typeface="Avenir Book"/>
                <a:cs typeface="Avenir Book"/>
              </a:rPr>
              <a:t>kb</a:t>
            </a:r>
            <a:endParaRPr lang="fr-FR" sz="1400" b="1" dirty="0">
              <a:solidFill>
                <a:srgbClr val="110AFF"/>
              </a:solidFill>
              <a:latin typeface="Avenir Book"/>
              <a:cs typeface="Avenir Book"/>
            </a:endParaRPr>
          </a:p>
          <a:p>
            <a:r>
              <a:rPr lang="fr-FR" sz="1400" b="1" dirty="0">
                <a:solidFill>
                  <a:srgbClr val="110AFF"/>
                </a:solidFill>
                <a:latin typeface="Avenir Book"/>
                <a:cs typeface="Avenir Book"/>
              </a:rPr>
              <a:t>Viral consensus </a:t>
            </a:r>
            <a:r>
              <a:rPr lang="fr-FR" sz="1400" b="1" dirty="0" err="1">
                <a:solidFill>
                  <a:srgbClr val="110AFF"/>
                </a:solidFill>
                <a:latin typeface="Avenir Book"/>
                <a:cs typeface="Avenir Book"/>
              </a:rPr>
              <a:t>sequences</a:t>
            </a:r>
            <a:r>
              <a:rPr lang="fr-FR" sz="1400" b="1" dirty="0">
                <a:solidFill>
                  <a:srgbClr val="110AFF"/>
                </a:solidFill>
                <a:latin typeface="Avenir Book"/>
                <a:cs typeface="Avenir Book"/>
              </a:rPr>
              <a:t> </a:t>
            </a:r>
            <a:r>
              <a:rPr lang="fr-FR" sz="1400" b="1" dirty="0" err="1">
                <a:solidFill>
                  <a:srgbClr val="110AFF"/>
                </a:solidFill>
                <a:latin typeface="Avenir Book"/>
                <a:cs typeface="Avenir Book"/>
              </a:rPr>
              <a:t>can</a:t>
            </a:r>
            <a:r>
              <a:rPr lang="fr-FR" sz="1400" b="1" dirty="0">
                <a:solidFill>
                  <a:srgbClr val="110AFF"/>
                </a:solidFill>
                <a:latin typeface="Avenir Book"/>
                <a:cs typeface="Avenir Book"/>
              </a:rPr>
              <a:t> </a:t>
            </a:r>
            <a:r>
              <a:rPr lang="fr-FR" sz="1400" b="1" dirty="0" err="1">
                <a:solidFill>
                  <a:srgbClr val="110AFF"/>
                </a:solidFill>
                <a:latin typeface="Avenir Book"/>
                <a:cs typeface="Avenir Book"/>
              </a:rPr>
              <a:t>be</a:t>
            </a:r>
            <a:r>
              <a:rPr lang="fr-FR" sz="1400" b="1" dirty="0">
                <a:solidFill>
                  <a:srgbClr val="110AFF"/>
                </a:solidFill>
                <a:latin typeface="Avenir Book"/>
                <a:cs typeface="Avenir Book"/>
              </a:rPr>
              <a:t> </a:t>
            </a:r>
            <a:r>
              <a:rPr lang="fr-FR" sz="1400" b="1" dirty="0" err="1">
                <a:solidFill>
                  <a:srgbClr val="110AFF"/>
                </a:solidFill>
                <a:latin typeface="Avenir Book"/>
                <a:cs typeface="Avenir Book"/>
              </a:rPr>
              <a:t>achieved</a:t>
            </a:r>
            <a:r>
              <a:rPr lang="fr-FR" sz="1400" b="1" dirty="0">
                <a:solidFill>
                  <a:srgbClr val="110AFF"/>
                </a:solidFill>
                <a:latin typeface="Avenir Book"/>
                <a:cs typeface="Avenir Book"/>
              </a:rPr>
              <a:t> in 1-2 </a:t>
            </a:r>
            <a:r>
              <a:rPr lang="fr-FR" sz="1400" b="1" dirty="0" err="1">
                <a:solidFill>
                  <a:srgbClr val="110AFF"/>
                </a:solidFill>
                <a:latin typeface="Avenir Book"/>
                <a:cs typeface="Avenir Book"/>
              </a:rPr>
              <a:t>days</a:t>
            </a:r>
            <a:r>
              <a:rPr lang="fr-FR" sz="1400" dirty="0">
                <a:latin typeface="Avenir Book"/>
                <a:cs typeface="Avenir Book"/>
              </a:rPr>
              <a:t>. </a:t>
            </a:r>
          </a:p>
          <a:p>
            <a:endParaRPr lang="fr-FR" sz="1400" dirty="0">
              <a:latin typeface="Avenir Book"/>
              <a:cs typeface="Avenir Book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62" y="2881793"/>
            <a:ext cx="2927130" cy="277945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275856" y="476672"/>
            <a:ext cx="272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>
                <a:solidFill>
                  <a:srgbClr val="110AFF"/>
                </a:solidFill>
                <a:latin typeface="Avenir Book"/>
                <a:cs typeface="Avenir Book"/>
              </a:rPr>
              <a:t>Faria et al. </a:t>
            </a:r>
            <a:r>
              <a:rPr lang="fr-FR" sz="1800" i="1">
                <a:solidFill>
                  <a:srgbClr val="110AFF"/>
                </a:solidFill>
                <a:latin typeface="Avenir Book"/>
                <a:cs typeface="Avenir Book"/>
              </a:rPr>
              <a:t>Nature</a:t>
            </a:r>
            <a:r>
              <a:rPr lang="fr-FR" sz="1800">
                <a:solidFill>
                  <a:srgbClr val="110AFF"/>
                </a:solidFill>
                <a:latin typeface="Avenir Book"/>
                <a:cs typeface="Avenir Book"/>
              </a:rPr>
              <a:t> (2017)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89" y="2556164"/>
            <a:ext cx="4302111" cy="34651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7664" y="6179060"/>
            <a:ext cx="5760640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latin typeface="Avenir Book"/>
                <a:cs typeface="Avenir Book"/>
              </a:rPr>
              <a:t>ZIKV </a:t>
            </a:r>
            <a:r>
              <a:rPr lang="fr-FR" sz="1400" dirty="0" err="1">
                <a:latin typeface="Avenir Book"/>
                <a:cs typeface="Avenir Book"/>
              </a:rPr>
              <a:t>was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present</a:t>
            </a:r>
            <a:r>
              <a:rPr lang="fr-FR" sz="1400" dirty="0">
                <a:latin typeface="Avenir Book"/>
                <a:cs typeface="Avenir Book"/>
              </a:rPr>
              <a:t> in </a:t>
            </a:r>
            <a:r>
              <a:rPr lang="fr-FR" sz="1400" dirty="0" err="1">
                <a:latin typeface="Avenir Book"/>
                <a:cs typeface="Avenir Book"/>
              </a:rPr>
              <a:t>northeast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Brazil</a:t>
            </a:r>
            <a:r>
              <a:rPr lang="fr-FR" sz="1400" dirty="0">
                <a:latin typeface="Avenir Book"/>
                <a:cs typeface="Avenir Book"/>
              </a:rPr>
              <a:t> by </a:t>
            </a:r>
            <a:r>
              <a:rPr lang="fr-FR" sz="1400" dirty="0" err="1">
                <a:latin typeface="Avenir Book"/>
                <a:cs typeface="Avenir Book"/>
              </a:rPr>
              <a:t>February</a:t>
            </a:r>
            <a:r>
              <a:rPr lang="fr-FR" sz="1400" dirty="0">
                <a:latin typeface="Avenir Book"/>
                <a:cs typeface="Avenir Book"/>
              </a:rPr>
              <a:t> 2014 </a:t>
            </a:r>
            <a:r>
              <a:rPr lang="fr-FR" sz="1400" dirty="0" smtClean="0">
                <a:latin typeface="Avenir Book"/>
                <a:cs typeface="Avenir Book"/>
              </a:rPr>
              <a:t>and has </a:t>
            </a:r>
            <a:r>
              <a:rPr lang="fr-FR" sz="1400" dirty="0" err="1">
                <a:latin typeface="Avenir Book"/>
                <a:cs typeface="Avenir Book"/>
              </a:rPr>
              <a:t>disseminated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from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there</a:t>
            </a:r>
            <a:r>
              <a:rPr lang="fr-FR" sz="1400" dirty="0">
                <a:latin typeface="Avenir Book"/>
                <a:cs typeface="Avenir Book"/>
              </a:rPr>
              <a:t>, </a:t>
            </a:r>
            <a:r>
              <a:rPr lang="fr-FR" sz="1400" dirty="0" err="1">
                <a:latin typeface="Avenir Book"/>
                <a:cs typeface="Avenir Book"/>
              </a:rPr>
              <a:t>nationally</a:t>
            </a:r>
            <a:r>
              <a:rPr lang="fr-FR" sz="1400" dirty="0">
                <a:latin typeface="Avenir Book"/>
                <a:cs typeface="Avenir Book"/>
              </a:rPr>
              <a:t> and </a:t>
            </a:r>
            <a:r>
              <a:rPr lang="fr-FR" sz="1400" dirty="0" err="1" smtClean="0">
                <a:latin typeface="Avenir Book"/>
                <a:cs typeface="Avenir Book"/>
              </a:rPr>
              <a:t>internationally</a:t>
            </a:r>
            <a:r>
              <a:rPr lang="fr-FR" sz="1400" dirty="0">
                <a:latin typeface="Avenir Book"/>
                <a:cs typeface="Avenir Book"/>
              </a:rPr>
              <a:t>.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-3" y="34129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62488" y="44624"/>
            <a:ext cx="2641360" cy="4924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000" dirty="0" err="1">
                <a:solidFill>
                  <a:srgbClr val="660066"/>
                </a:solidFill>
                <a:latin typeface="Avenir Book"/>
                <a:cs typeface="Avenir Book"/>
              </a:rPr>
              <a:t>cDNA</a:t>
            </a:r>
            <a:r>
              <a:rPr lang="fr-FR" sz="2000" dirty="0">
                <a:solidFill>
                  <a:srgbClr val="660066"/>
                </a:solidFill>
                <a:latin typeface="Avenir Book"/>
                <a:cs typeface="Avenir Book"/>
              </a:rPr>
              <a:t> SEQUENCING</a:t>
            </a:r>
          </a:p>
        </p:txBody>
      </p:sp>
    </p:spTree>
    <p:extLst>
      <p:ext uri="{BB962C8B-B14F-4D97-AF65-F5344CB8AC3E}">
        <p14:creationId xmlns:p14="http://schemas.microsoft.com/office/powerpoint/2010/main" val="8202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b="9572"/>
          <a:stretch/>
        </p:blipFill>
        <p:spPr>
          <a:xfrm>
            <a:off x="1331640" y="1688274"/>
            <a:ext cx="6912768" cy="404831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51520" y="764704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latin typeface="Avenir Book" charset="0"/>
                <a:ea typeface="Avenir Book" charset="0"/>
                <a:cs typeface="Avenir Book" charset="0"/>
              </a:rPr>
              <a:t>High-throughput targeted long-read single cell sequencing reveals the clonal and transcriptional landscape of lymphocytes</a:t>
            </a:r>
          </a:p>
          <a:p>
            <a:pPr algn="ctr"/>
            <a:r>
              <a:rPr lang="fr-FR" sz="1200">
                <a:latin typeface="Avenir Book" charset="0"/>
                <a:ea typeface="Avenir Book" charset="0"/>
                <a:cs typeface="Avenir Book" charset="0"/>
              </a:rPr>
              <a:t>Singh et al., </a:t>
            </a:r>
            <a:r>
              <a:rPr lang="fr-FR" sz="1200" i="1">
                <a:latin typeface="Avenir Book" charset="0"/>
                <a:ea typeface="Avenir Book" charset="0"/>
                <a:cs typeface="Avenir Book" charset="0"/>
              </a:rPr>
              <a:t>bioRxiv</a:t>
            </a:r>
            <a:r>
              <a:rPr lang="fr-FR" sz="1200">
                <a:latin typeface="Avenir Book" charset="0"/>
                <a:ea typeface="Avenir Book" charset="0"/>
                <a:cs typeface="Avenir Book" charset="0"/>
              </a:rPr>
              <a:t>, 2018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7504" y="122636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Avenir Book"/>
                <a:cs typeface="Avenir Book"/>
              </a:rPr>
              <a:t>RAGE-</a:t>
            </a:r>
            <a:r>
              <a:rPr lang="fr-FR" sz="1200" i="1" dirty="0" err="1">
                <a:latin typeface="Avenir Book"/>
                <a:cs typeface="Avenir Book"/>
              </a:rPr>
              <a:t>seq</a:t>
            </a:r>
            <a:r>
              <a:rPr lang="fr-FR" sz="1200" i="1" dirty="0">
                <a:latin typeface="Avenir Book"/>
                <a:cs typeface="Avenir Book"/>
              </a:rPr>
              <a:t> </a:t>
            </a:r>
            <a:r>
              <a:rPr lang="fr-FR" sz="1200" dirty="0">
                <a:latin typeface="Avenir Book"/>
                <a:cs typeface="Avenir Book"/>
              </a:rPr>
              <a:t>(</a:t>
            </a:r>
            <a:r>
              <a:rPr lang="fr-FR" sz="1200" dirty="0" err="1">
                <a:latin typeface="Avenir Book"/>
                <a:cs typeface="Avenir Book"/>
              </a:rPr>
              <a:t>Repertoire</a:t>
            </a:r>
            <a:r>
              <a:rPr lang="fr-FR" sz="1200" dirty="0">
                <a:latin typeface="Avenir Book"/>
                <a:cs typeface="Avenir Book"/>
              </a:rPr>
              <a:t> And Gene Expression </a:t>
            </a:r>
            <a:r>
              <a:rPr lang="fr-FR" sz="1200" dirty="0" err="1">
                <a:latin typeface="Avenir Book"/>
                <a:cs typeface="Avenir Book"/>
              </a:rPr>
              <a:t>sequencing</a:t>
            </a:r>
            <a:r>
              <a:rPr lang="fr-FR" sz="1200" dirty="0" smtClean="0">
                <a:latin typeface="Avenir Book"/>
                <a:cs typeface="Avenir Book"/>
              </a:rPr>
              <a:t>) : combines </a:t>
            </a:r>
            <a:r>
              <a:rPr lang="fr-FR" sz="1200" dirty="0" err="1">
                <a:latin typeface="Avenir Book"/>
                <a:cs typeface="Avenir Book"/>
              </a:rPr>
              <a:t>targeted</a:t>
            </a:r>
            <a:r>
              <a:rPr lang="fr-FR" sz="1200" dirty="0">
                <a:latin typeface="Avenir Book"/>
                <a:cs typeface="Avenir Book"/>
              </a:rPr>
              <a:t> long-</a:t>
            </a:r>
            <a:r>
              <a:rPr lang="fr-FR" sz="1200" dirty="0" err="1">
                <a:latin typeface="Avenir Book"/>
                <a:cs typeface="Avenir Book"/>
              </a:rPr>
              <a:t>read</a:t>
            </a:r>
            <a:r>
              <a:rPr lang="fr-FR" sz="1200" dirty="0">
                <a:latin typeface="Avenir Book"/>
                <a:cs typeface="Avenir Book"/>
              </a:rPr>
              <a:t> </a:t>
            </a:r>
            <a:r>
              <a:rPr lang="fr-FR" sz="1200" dirty="0" err="1">
                <a:latin typeface="Avenir Book"/>
                <a:cs typeface="Avenir Book"/>
              </a:rPr>
              <a:t>sequencing</a:t>
            </a:r>
            <a:r>
              <a:rPr lang="fr-FR" sz="1200" dirty="0">
                <a:latin typeface="Avenir Book"/>
                <a:cs typeface="Avenir Book"/>
              </a:rPr>
              <a:t> </a:t>
            </a:r>
            <a:r>
              <a:rPr lang="fr-FR" sz="1200" dirty="0" err="1">
                <a:latin typeface="Avenir Book"/>
                <a:cs typeface="Avenir Book"/>
              </a:rPr>
              <a:t>with</a:t>
            </a:r>
            <a:r>
              <a:rPr lang="fr-FR" sz="1200" dirty="0">
                <a:latin typeface="Avenir Book"/>
                <a:cs typeface="Avenir Book"/>
              </a:rPr>
              <a:t> short-</a:t>
            </a:r>
            <a:r>
              <a:rPr lang="fr-FR" sz="1200" dirty="0" err="1">
                <a:latin typeface="Avenir Book"/>
                <a:cs typeface="Avenir Book"/>
              </a:rPr>
              <a:t>read</a:t>
            </a:r>
            <a:r>
              <a:rPr lang="fr-FR" sz="1200" dirty="0">
                <a:latin typeface="Avenir Book"/>
                <a:cs typeface="Avenir Book"/>
              </a:rPr>
              <a:t> </a:t>
            </a:r>
            <a:r>
              <a:rPr lang="fr-FR" sz="1200" dirty="0" err="1">
                <a:latin typeface="Avenir Book"/>
                <a:cs typeface="Avenir Book"/>
              </a:rPr>
              <a:t>transcriptome</a:t>
            </a:r>
            <a:r>
              <a:rPr lang="fr-FR" sz="1200" dirty="0">
                <a:latin typeface="Avenir Book"/>
                <a:cs typeface="Avenir Book"/>
              </a:rPr>
              <a:t> of  </a:t>
            </a:r>
            <a:r>
              <a:rPr lang="fr-FR" sz="1200" dirty="0" err="1">
                <a:latin typeface="Avenir Book"/>
                <a:cs typeface="Avenir Book"/>
              </a:rPr>
              <a:t>barcoded</a:t>
            </a:r>
            <a:r>
              <a:rPr lang="fr-FR" sz="1200" dirty="0">
                <a:latin typeface="Avenir Book"/>
                <a:cs typeface="Avenir Book"/>
              </a:rPr>
              <a:t> single </a:t>
            </a:r>
            <a:r>
              <a:rPr lang="fr-FR" sz="1200" dirty="0" err="1">
                <a:latin typeface="Avenir Book"/>
                <a:cs typeface="Avenir Book"/>
              </a:rPr>
              <a:t>cell</a:t>
            </a:r>
            <a:r>
              <a:rPr lang="fr-FR" sz="1200" dirty="0">
                <a:latin typeface="Avenir Book"/>
                <a:cs typeface="Avenir Book"/>
              </a:rPr>
              <a:t> </a:t>
            </a:r>
            <a:r>
              <a:rPr lang="fr-FR" sz="1200" dirty="0" err="1">
                <a:latin typeface="Avenir Book"/>
                <a:cs typeface="Avenir Book"/>
              </a:rPr>
              <a:t>libraries</a:t>
            </a:r>
            <a:endParaRPr lang="fr-FR" sz="1200" dirty="0"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169261"/>
            <a:ext cx="1187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>
                <a:latin typeface="Avenir Book"/>
                <a:cs typeface="Avenir Book"/>
              </a:rPr>
              <a:t>10x Chromium Single Cell 3’</a:t>
            </a:r>
          </a:p>
          <a:p>
            <a:r>
              <a:rPr lang="fr-FR" sz="1200">
                <a:latin typeface="Avenir Book"/>
                <a:cs typeface="Avenir Book"/>
              </a:rPr>
              <a:t>(V2 chemistry)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5877272"/>
            <a:ext cx="8676456" cy="830997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 err="1">
                <a:latin typeface="Avenir Book"/>
                <a:cs typeface="Avenir Book"/>
              </a:rPr>
              <a:t>Tracking</a:t>
            </a:r>
            <a:r>
              <a:rPr lang="fr-FR" sz="1600" dirty="0">
                <a:latin typeface="Avenir Book"/>
                <a:cs typeface="Avenir Book"/>
              </a:rPr>
              <a:t> of </a:t>
            </a:r>
            <a:r>
              <a:rPr lang="fr-FR" sz="1600" dirty="0" err="1">
                <a:latin typeface="Avenir Book"/>
                <a:cs typeface="Avenir Book"/>
              </a:rPr>
              <a:t>somatic</a:t>
            </a:r>
            <a:r>
              <a:rPr lang="fr-FR" sz="1600" dirty="0">
                <a:latin typeface="Avenir Book"/>
                <a:cs typeface="Avenir Book"/>
              </a:rPr>
              <a:t> mutation, </a:t>
            </a:r>
            <a:r>
              <a:rPr lang="fr-FR" sz="1600" dirty="0" err="1">
                <a:latin typeface="Avenir Book"/>
                <a:cs typeface="Avenir Book"/>
              </a:rPr>
              <a:t>alternate</a:t>
            </a:r>
            <a:r>
              <a:rPr lang="fr-FR" sz="1600" dirty="0">
                <a:latin typeface="Avenir Book"/>
                <a:cs typeface="Avenir Book"/>
              </a:rPr>
              <a:t> </a:t>
            </a:r>
            <a:r>
              <a:rPr lang="fr-FR" sz="1600" dirty="0" err="1">
                <a:latin typeface="Avenir Book"/>
                <a:cs typeface="Avenir Book"/>
              </a:rPr>
              <a:t>splicing</a:t>
            </a:r>
            <a:r>
              <a:rPr lang="fr-FR" sz="1600" dirty="0">
                <a:latin typeface="Avenir Book"/>
                <a:cs typeface="Avenir Book"/>
              </a:rPr>
              <a:t> and clonal </a:t>
            </a:r>
            <a:r>
              <a:rPr lang="fr-FR" sz="1600" dirty="0" err="1">
                <a:latin typeface="Avenir Book"/>
                <a:cs typeface="Avenir Book"/>
              </a:rPr>
              <a:t>evolution</a:t>
            </a:r>
            <a:r>
              <a:rPr lang="fr-FR" sz="1600" dirty="0">
                <a:latin typeface="Avenir Book"/>
                <a:cs typeface="Avenir Book"/>
              </a:rPr>
              <a:t> of </a:t>
            </a:r>
            <a:r>
              <a:rPr lang="fr-FR" sz="1600" dirty="0" err="1">
                <a:latin typeface="Avenir Book"/>
                <a:cs typeface="Avenir Book"/>
              </a:rPr>
              <a:t>T</a:t>
            </a:r>
            <a:r>
              <a:rPr lang="fr-FR" sz="1600" dirty="0">
                <a:latin typeface="Avenir Book"/>
                <a:cs typeface="Avenir Book"/>
              </a:rPr>
              <a:t> and B </a:t>
            </a:r>
            <a:r>
              <a:rPr lang="fr-FR" sz="1600" dirty="0" smtClean="0">
                <a:latin typeface="Avenir Book"/>
                <a:cs typeface="Avenir Book"/>
              </a:rPr>
              <a:t>lymphocytes</a:t>
            </a:r>
          </a:p>
          <a:p>
            <a:pPr algn="ctr"/>
            <a:r>
              <a:rPr lang="fr-FR" sz="1600" dirty="0" smtClean="0">
                <a:latin typeface="Avenir Book"/>
                <a:cs typeface="Avenir Book"/>
              </a:rPr>
              <a:t>BUT</a:t>
            </a:r>
          </a:p>
          <a:p>
            <a:pPr algn="ctr"/>
            <a:r>
              <a:rPr lang="fr-FR" sz="1600" dirty="0" err="1" smtClean="0">
                <a:latin typeface="Avenir Book"/>
                <a:cs typeface="Avenir Book"/>
              </a:rPr>
              <a:t>Does</a:t>
            </a:r>
            <a:r>
              <a:rPr lang="fr-FR" sz="1600" dirty="0" smtClean="0">
                <a:latin typeface="Avenir Book"/>
                <a:cs typeface="Avenir Book"/>
              </a:rPr>
              <a:t> not correct for PCR </a:t>
            </a:r>
            <a:r>
              <a:rPr lang="fr-FR" sz="1600" dirty="0" err="1" smtClean="0">
                <a:latin typeface="Avenir Book"/>
                <a:cs typeface="Avenir Book"/>
              </a:rPr>
              <a:t>biases</a:t>
            </a:r>
            <a:endParaRPr lang="fr-FR" sz="1600" dirty="0">
              <a:latin typeface="Avenir Book"/>
              <a:cs typeface="Avenir Book"/>
            </a:endParaRPr>
          </a:p>
        </p:txBody>
      </p:sp>
      <p:sp>
        <p:nvSpPr>
          <p:cNvPr id="6" name="Flèche vers le bas 5"/>
          <p:cNvSpPr/>
          <p:nvPr/>
        </p:nvSpPr>
        <p:spPr bwMode="auto">
          <a:xfrm>
            <a:off x="4283968" y="5445224"/>
            <a:ext cx="216024" cy="50405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47864" y="3393017"/>
            <a:ext cx="2159566" cy="179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>
                <a:latin typeface="Avenir Book"/>
                <a:cs typeface="Avenir Book"/>
              </a:rPr>
              <a:t>T or B cell antigen receptor mRNA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-3" y="413302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7544" y="116632"/>
            <a:ext cx="5616624" cy="4524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NANOPORE </a:t>
            </a: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and SINGLE CELL </a:t>
            </a:r>
            <a:r>
              <a:rPr lang="fr-FR" sz="1800" dirty="0" err="1">
                <a:solidFill>
                  <a:srgbClr val="660066"/>
                </a:solidFill>
                <a:latin typeface="Avenir Light"/>
                <a:cs typeface="Avenir Light"/>
              </a:rPr>
              <a:t>cDNA</a:t>
            </a: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89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20888"/>
            <a:ext cx="6034302" cy="3816424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-3" y="413302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188640"/>
            <a:ext cx="6840760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NANOPORE </a:t>
            </a: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and SINGLE CELL </a:t>
            </a:r>
            <a:r>
              <a:rPr lang="fr-FR" sz="1800" dirty="0" err="1">
                <a:solidFill>
                  <a:srgbClr val="660066"/>
                </a:solidFill>
                <a:latin typeface="Avenir Light"/>
                <a:cs typeface="Avenir Light"/>
              </a:rPr>
              <a:t>cDNA</a:t>
            </a: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764704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High-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throughput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targeted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long-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read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single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cell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reveals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the clonal and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transcriptional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landscape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of lymphocytes</a:t>
            </a:r>
          </a:p>
          <a:p>
            <a:pPr algn="ctr"/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Lebrigand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al., </a:t>
            </a:r>
            <a:r>
              <a:rPr lang="fr-FR" sz="1200" i="1" dirty="0" smtClean="0">
                <a:latin typeface="Avenir Book" charset="0"/>
                <a:ea typeface="Avenir Book" charset="0"/>
                <a:cs typeface="Avenir Book" charset="0"/>
              </a:rPr>
              <a:t>Nature Communications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, 2020 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87624" y="1484784"/>
            <a:ext cx="6696744" cy="646331"/>
          </a:xfrm>
          <a:prstGeom prst="rect">
            <a:avLst/>
          </a:prstGeom>
          <a:noFill/>
          <a:ln>
            <a:solidFill>
              <a:srgbClr val="FF2A44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latin typeface="Avenir Book" charset="0"/>
                <a:ea typeface="Avenir Book" charset="0"/>
                <a:cs typeface="Avenir Book" charset="0"/>
              </a:rPr>
              <a:t>ScNaUmi-seq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: Single-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cell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Nanopore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UMIs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10x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Genomics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Chromium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system)</a:t>
            </a:r>
          </a:p>
          <a:p>
            <a:pPr marL="171450" indent="-171450">
              <a:buFont typeface="Arial" charset="0"/>
              <a:buChar char="•"/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High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accuracy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cellBC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and UMI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assignment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Analysis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of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splicing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and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sequence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variation at the single-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cell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level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9512" y="1671191"/>
            <a:ext cx="2664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/>
              <a:t>(acquisition </a:t>
            </a:r>
            <a:r>
              <a:rPr lang="fr-FR" sz="1000" dirty="0"/>
              <a:t>of </a:t>
            </a:r>
            <a:r>
              <a:rPr lang="fr-FR" sz="1000" dirty="0" smtClean="0"/>
              <a:t>Complete </a:t>
            </a:r>
            <a:r>
              <a:rPr lang="fr-FR" sz="1000" dirty="0" err="1"/>
              <a:t>Genomics</a:t>
            </a:r>
            <a:r>
              <a:rPr lang="fr-FR" sz="1000" dirty="0"/>
              <a:t> </a:t>
            </a:r>
            <a:r>
              <a:rPr lang="fr-FR" sz="1000" dirty="0" smtClean="0"/>
              <a:t>in 2013)</a:t>
            </a:r>
            <a:endParaRPr lang="fr-FR" sz="1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6295" t="7846" r="27269" b="61453"/>
          <a:stretch/>
        </p:blipFill>
        <p:spPr>
          <a:xfrm>
            <a:off x="4672185" y="404664"/>
            <a:ext cx="3716239" cy="2849118"/>
          </a:xfrm>
          <a:prstGeom prst="rect">
            <a:avLst/>
          </a:prstGeom>
        </p:spPr>
      </p:pic>
      <p:cxnSp>
        <p:nvCxnSpPr>
          <p:cNvPr id="8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539552" y="116632"/>
            <a:ext cx="51441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A NEWCOMER IN SHORT READ SEQUENCING</a:t>
            </a:r>
            <a:endParaRPr lang="fr-FR" sz="18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b="25714"/>
          <a:stretch/>
        </p:blipFill>
        <p:spPr>
          <a:xfrm>
            <a:off x="251520" y="764704"/>
            <a:ext cx="2160240" cy="8023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31" y="3648426"/>
            <a:ext cx="5424668" cy="309294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42707"/>
          <a:stretch/>
        </p:blipFill>
        <p:spPr>
          <a:xfrm>
            <a:off x="35496" y="2594467"/>
            <a:ext cx="4225307" cy="220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694770" y="4000553"/>
            <a:ext cx="1101919" cy="58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9pPr>
          </a:lstStyle>
          <a:p>
            <a:r>
              <a:rPr lang="fr-FR" sz="1400">
                <a:latin typeface="Avenir Book"/>
                <a:cs typeface="Avenir Book"/>
              </a:rPr>
              <a:t>Electric signal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7307199" y="4293096"/>
            <a:ext cx="326880" cy="1440"/>
          </a:xfrm>
          <a:prstGeom prst="line">
            <a:avLst/>
          </a:prstGeom>
          <a:noFill/>
          <a:ln w="9525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 rot="16200000" flipH="1" flipV="1">
            <a:off x="7266890" y="4687236"/>
            <a:ext cx="391721" cy="326880"/>
          </a:xfrm>
          <a:prstGeom prst="triangle">
            <a:avLst>
              <a:gd name="adj" fmla="val 50000"/>
            </a:avLst>
          </a:prstGeom>
          <a:solidFill>
            <a:srgbClr val="AEA79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684360" y="4581128"/>
            <a:ext cx="1352136" cy="61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Noto Sans CJK SC Regular" charset="0"/>
              </a:defRPr>
            </a:lvl9pPr>
          </a:lstStyle>
          <a:p>
            <a:r>
              <a:rPr lang="fr-FR" sz="1400">
                <a:latin typeface="Avenir Book"/>
                <a:cs typeface="Avenir Book"/>
              </a:rPr>
              <a:t>Canonical base distribution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1906599" y="3717032"/>
            <a:ext cx="5256584" cy="2229351"/>
            <a:chOff x="755576" y="3501008"/>
            <a:chExt cx="5924160" cy="2661399"/>
          </a:xfrm>
        </p:grpSpPr>
        <p:pic>
          <p:nvPicPr>
            <p:cNvPr id="1638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0"/>
            <a:stretch>
              <a:fillRect/>
            </a:stretch>
          </p:blipFill>
          <p:spPr bwMode="auto">
            <a:xfrm>
              <a:off x="755576" y="3501008"/>
              <a:ext cx="5924160" cy="2661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r="658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2829093" y="3949898"/>
              <a:ext cx="697479" cy="780797"/>
            </a:xfrm>
            <a:prstGeom prst="ellipse">
              <a:avLst/>
            </a:prstGeom>
            <a:noFill/>
            <a:ln w="1905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639" y="1166214"/>
            <a:ext cx="3816424" cy="2046762"/>
          </a:xfrm>
          <a:prstGeom prst="rect">
            <a:avLst/>
          </a:prstGeom>
        </p:spPr>
      </p:pic>
      <p:sp>
        <p:nvSpPr>
          <p:cNvPr id="5" name="Flèche vers le bas 4"/>
          <p:cNvSpPr/>
          <p:nvPr/>
        </p:nvSpPr>
        <p:spPr bwMode="auto">
          <a:xfrm>
            <a:off x="5076056" y="3284984"/>
            <a:ext cx="142338" cy="360040"/>
          </a:xfrm>
          <a:prstGeom prst="down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-3" y="34129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552" y="116632"/>
            <a:ext cx="3825788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DETECTION OF </a:t>
            </a:r>
            <a:r>
              <a:rPr lang="fr-FR" sz="1800" smtClean="0">
                <a:solidFill>
                  <a:srgbClr val="660066"/>
                </a:solidFill>
                <a:latin typeface="Avenir Light"/>
                <a:cs typeface="Avenir Light"/>
              </a:rPr>
              <a:t>MODIFIED BASES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512368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48175" y="731720"/>
            <a:ext cx="8266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latin typeface="Avenir Book"/>
                <a:cs typeface="Avenir Book"/>
              </a:rPr>
              <a:t>Same-day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genomic</a:t>
            </a:r>
            <a:r>
              <a:rPr lang="fr-FR" sz="1400" dirty="0">
                <a:latin typeface="Avenir Book"/>
                <a:cs typeface="Avenir Book"/>
              </a:rPr>
              <a:t> and </a:t>
            </a:r>
            <a:r>
              <a:rPr lang="fr-FR" sz="1400" dirty="0" err="1">
                <a:latin typeface="Avenir Book"/>
                <a:cs typeface="Avenir Book"/>
              </a:rPr>
              <a:t>epigenomic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diagnosis</a:t>
            </a:r>
            <a:r>
              <a:rPr lang="fr-FR" sz="1400" dirty="0">
                <a:latin typeface="Avenir Book"/>
                <a:cs typeface="Avenir Book"/>
              </a:rPr>
              <a:t> of </a:t>
            </a:r>
            <a:r>
              <a:rPr lang="fr-FR" sz="1400" dirty="0" err="1">
                <a:latin typeface="Avenir Book"/>
                <a:cs typeface="Avenir Book"/>
              </a:rPr>
              <a:t>brain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tumors</a:t>
            </a:r>
            <a:r>
              <a:rPr lang="fr-FR" sz="1400" dirty="0">
                <a:latin typeface="Avenir Book"/>
                <a:cs typeface="Avenir Book"/>
              </a:rPr>
              <a:t> (</a:t>
            </a:r>
            <a:r>
              <a:rPr lang="fr-FR" sz="1400" dirty="0" err="1">
                <a:latin typeface="Avenir Book"/>
                <a:cs typeface="Avenir Book"/>
              </a:rPr>
              <a:t>gliomas</a:t>
            </a:r>
            <a:r>
              <a:rPr lang="fr-FR" sz="1400" dirty="0">
                <a:latin typeface="Avenir Book"/>
                <a:cs typeface="Avenir Book"/>
              </a:rPr>
              <a:t>, </a:t>
            </a:r>
            <a:r>
              <a:rPr lang="fr-FR" sz="1400" dirty="0" err="1">
                <a:latin typeface="Avenir Book"/>
                <a:cs typeface="Avenir Book"/>
              </a:rPr>
              <a:t>medulloblastomas</a:t>
            </a:r>
            <a:r>
              <a:rPr lang="fr-FR" sz="1400" dirty="0">
                <a:latin typeface="Avenir Book"/>
                <a:cs typeface="Avenir Book"/>
              </a:rPr>
              <a:t>)</a:t>
            </a:r>
          </a:p>
          <a:p>
            <a:pPr algn="ctr"/>
            <a:r>
              <a:rPr lang="fr-FR" sz="1400" dirty="0" err="1">
                <a:latin typeface="Avenir Book"/>
                <a:cs typeface="Avenir Book"/>
              </a:rPr>
              <a:t>w</a:t>
            </a:r>
            <a:r>
              <a:rPr lang="fr-FR" sz="1400" dirty="0" err="1" smtClean="0">
                <a:latin typeface="Avenir Book"/>
                <a:cs typeface="Avenir Book"/>
              </a:rPr>
              <a:t>ith</a:t>
            </a:r>
            <a:r>
              <a:rPr lang="fr-FR" sz="1400" dirty="0" smtClean="0">
                <a:latin typeface="Avenir Book"/>
                <a:cs typeface="Avenir Book"/>
              </a:rPr>
              <a:t> </a:t>
            </a:r>
            <a:r>
              <a:rPr lang="fr-FR" sz="1400" dirty="0" err="1" smtClean="0">
                <a:latin typeface="Avenir Book"/>
                <a:cs typeface="Avenir Book"/>
              </a:rPr>
              <a:t>nanopore</a:t>
            </a:r>
            <a:r>
              <a:rPr lang="fr-FR" sz="1400" dirty="0" smtClean="0">
                <a:latin typeface="Avenir Book"/>
                <a:cs typeface="Avenir Book"/>
              </a:rPr>
              <a:t> </a:t>
            </a:r>
            <a:r>
              <a:rPr lang="fr-FR" sz="1400" dirty="0" err="1" smtClean="0">
                <a:latin typeface="Avenir Book"/>
                <a:cs typeface="Avenir Book"/>
              </a:rPr>
              <a:t>sequencing</a:t>
            </a:r>
            <a:endParaRPr lang="fr-FR" sz="1400" dirty="0">
              <a:latin typeface="Avenir Book"/>
              <a:cs typeface="Avenir Book"/>
            </a:endParaRPr>
          </a:p>
          <a:p>
            <a:pPr algn="ctr"/>
            <a:r>
              <a:rPr lang="fr-FR" sz="1400" dirty="0">
                <a:latin typeface="Avenir Book"/>
                <a:cs typeface="Avenir Book"/>
              </a:rPr>
              <a:t>Euskirchen et al., </a:t>
            </a:r>
            <a:r>
              <a:rPr lang="fr-FR" sz="1400" i="1" dirty="0">
                <a:latin typeface="Avenir Book"/>
                <a:cs typeface="Avenir Book"/>
              </a:rPr>
              <a:t>Acta </a:t>
            </a:r>
            <a:r>
              <a:rPr lang="fr-FR" sz="1400" i="1" dirty="0" err="1">
                <a:latin typeface="Avenir Book"/>
                <a:cs typeface="Avenir Book"/>
              </a:rPr>
              <a:t>Neuropathol</a:t>
            </a:r>
            <a:r>
              <a:rPr lang="fr-FR" sz="1400" i="1" dirty="0">
                <a:latin typeface="Avenir Book"/>
                <a:cs typeface="Avenir Book"/>
              </a:rPr>
              <a:t>.</a:t>
            </a:r>
            <a:r>
              <a:rPr lang="fr-FR" sz="1400" dirty="0">
                <a:latin typeface="Avenir Book"/>
                <a:cs typeface="Avenir Book"/>
              </a:rPr>
              <a:t> (2017</a:t>
            </a:r>
            <a:r>
              <a:rPr lang="fr-FR" sz="1400" dirty="0" smtClean="0">
                <a:latin typeface="Avenir Book"/>
                <a:cs typeface="Avenir Book"/>
              </a:rPr>
              <a:t>)</a:t>
            </a:r>
            <a:endParaRPr lang="fr-FR" sz="1400" dirty="0">
              <a:latin typeface="Avenir Book"/>
              <a:cs typeface="Avenir Book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19872" y="4077072"/>
            <a:ext cx="22322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200" dirty="0" err="1">
                <a:latin typeface="Avenir Book"/>
                <a:cs typeface="Avenir Book"/>
              </a:rPr>
              <a:t>S</a:t>
            </a:r>
            <a:r>
              <a:rPr lang="fr-FR" sz="1200" dirty="0" err="1" smtClean="0">
                <a:latin typeface="Avenir Book"/>
                <a:cs typeface="Avenir Book"/>
              </a:rPr>
              <a:t>ame-day</a:t>
            </a:r>
            <a:r>
              <a:rPr lang="fr-FR" sz="1200" dirty="0" smtClean="0">
                <a:latin typeface="Avenir Book"/>
                <a:cs typeface="Avenir Book"/>
              </a:rPr>
              <a:t> </a:t>
            </a:r>
            <a:r>
              <a:rPr lang="fr-FR" sz="1200" dirty="0" err="1">
                <a:latin typeface="Avenir Book"/>
                <a:cs typeface="Avenir Book"/>
              </a:rPr>
              <a:t>detection</a:t>
            </a:r>
            <a:r>
              <a:rPr lang="fr-FR" sz="1200" dirty="0">
                <a:latin typeface="Avenir Book"/>
                <a:cs typeface="Avenir Book"/>
              </a:rPr>
              <a:t> of </a:t>
            </a:r>
            <a:r>
              <a:rPr lang="fr-FR" sz="1200" dirty="0" smtClean="0">
                <a:latin typeface="Avenir Book"/>
                <a:cs typeface="Avenir Book"/>
              </a:rPr>
              <a:t>: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1200" dirty="0" smtClean="0">
                <a:latin typeface="Avenir Book"/>
                <a:cs typeface="Avenir Book"/>
              </a:rPr>
              <a:t>structural </a:t>
            </a:r>
            <a:r>
              <a:rPr lang="fr-FR" sz="1200" dirty="0" err="1" smtClean="0">
                <a:latin typeface="Avenir Book"/>
                <a:cs typeface="Avenir Book"/>
              </a:rPr>
              <a:t>variants</a:t>
            </a:r>
            <a:endParaRPr lang="fr-FR" sz="1200" dirty="0" smtClean="0">
              <a:latin typeface="Avenir Book"/>
              <a:cs typeface="Avenir Book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sz="1200" dirty="0" smtClean="0">
                <a:latin typeface="Avenir Book"/>
                <a:cs typeface="Avenir Book"/>
              </a:rPr>
              <a:t>point mutations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1200" dirty="0" err="1" smtClean="0">
                <a:latin typeface="Avenir Book"/>
                <a:cs typeface="Avenir Book"/>
              </a:rPr>
              <a:t>methylation</a:t>
            </a:r>
            <a:r>
              <a:rPr lang="fr-FR" sz="1200" dirty="0" smtClean="0">
                <a:latin typeface="Avenir Book"/>
                <a:cs typeface="Avenir Book"/>
              </a:rPr>
              <a:t> </a:t>
            </a:r>
            <a:r>
              <a:rPr lang="fr-FR" sz="1200" dirty="0" err="1">
                <a:latin typeface="Avenir Book"/>
                <a:cs typeface="Avenir Book"/>
              </a:rPr>
              <a:t>profiling</a:t>
            </a:r>
            <a:r>
              <a:rPr lang="fr-FR" sz="1200" dirty="0">
                <a:latin typeface="Avenir Book"/>
                <a:cs typeface="Avenir Book"/>
              </a:rPr>
              <a:t> </a:t>
            </a:r>
            <a:endParaRPr lang="fr-FR" sz="1200" dirty="0" smtClean="0">
              <a:latin typeface="Avenir Book"/>
              <a:cs typeface="Avenir Book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16" y="1911656"/>
            <a:ext cx="5913120" cy="204838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4521200" y="2069882"/>
            <a:ext cx="1645920" cy="36851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r="6390"/>
          <a:stretch/>
        </p:blipFill>
        <p:spPr>
          <a:xfrm>
            <a:off x="6511627" y="2296160"/>
            <a:ext cx="2175173" cy="16002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491185" y="3572504"/>
            <a:ext cx="157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/>
              <a:t>analysis </a:t>
            </a:r>
            <a:r>
              <a:rPr lang="fr-FR" sz="1200"/>
              <a:t>(5-6 hours)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-3" y="34129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9552" y="116632"/>
            <a:ext cx="6552728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DETECTION OF MODIFIED BASES IN CANCER GENOMES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1720" y="5236171"/>
            <a:ext cx="5256584" cy="954107"/>
          </a:xfrm>
          <a:prstGeom prst="rect">
            <a:avLst/>
          </a:prstGeom>
          <a:ln>
            <a:solidFill>
              <a:srgbClr val="FF2A4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latin typeface="Avenir Book"/>
                <a:cs typeface="Avenir Book"/>
              </a:rPr>
              <a:t>S</a:t>
            </a:r>
            <a:r>
              <a:rPr lang="fr-FR" sz="1400" dirty="0" smtClean="0">
                <a:latin typeface="Avenir Book"/>
                <a:cs typeface="Avenir Book"/>
              </a:rPr>
              <a:t>ingle </a:t>
            </a:r>
            <a:r>
              <a:rPr lang="fr-FR" sz="1400" dirty="0" err="1">
                <a:latin typeface="Avenir Book"/>
                <a:cs typeface="Avenir Book"/>
              </a:rPr>
              <a:t>device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with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negligible</a:t>
            </a:r>
            <a:r>
              <a:rPr lang="fr-FR" sz="1400" dirty="0">
                <a:latin typeface="Avenir Book"/>
                <a:cs typeface="Avenir Book"/>
              </a:rPr>
              <a:t> capital </a:t>
            </a:r>
            <a:r>
              <a:rPr lang="fr-FR" sz="1400" dirty="0" err="1" smtClean="0">
                <a:latin typeface="Avenir Book"/>
                <a:cs typeface="Avenir Book"/>
              </a:rPr>
              <a:t>cost</a:t>
            </a:r>
            <a:r>
              <a:rPr lang="fr-FR" sz="1400" dirty="0" smtClean="0">
                <a:latin typeface="Avenir Book"/>
                <a:cs typeface="Avenir Book"/>
              </a:rPr>
              <a:t> :</a:t>
            </a:r>
            <a:endParaRPr lang="fr-FR" sz="1400" dirty="0">
              <a:latin typeface="Avenir Book"/>
              <a:cs typeface="Avenir Book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sz="1400" dirty="0" err="1">
                <a:latin typeface="Avenir Book"/>
                <a:cs typeface="Avenir Book"/>
              </a:rPr>
              <a:t>outperforms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hybridization-based</a:t>
            </a:r>
            <a:r>
              <a:rPr lang="fr-FR" sz="1400" dirty="0">
                <a:latin typeface="Avenir Book"/>
                <a:cs typeface="Avenir Book"/>
              </a:rPr>
              <a:t> and </a:t>
            </a:r>
            <a:r>
              <a:rPr lang="fr-FR" sz="1400" dirty="0" err="1">
                <a:latin typeface="Avenir Book"/>
                <a:cs typeface="Avenir Book"/>
              </a:rPr>
              <a:t>current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sequencing</a:t>
            </a:r>
            <a:r>
              <a:rPr lang="fr-FR" sz="1400" dirty="0">
                <a:latin typeface="Avenir Book"/>
                <a:cs typeface="Avenir Book"/>
              </a:rPr>
              <a:t> technologies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sz="1400" dirty="0" err="1">
                <a:latin typeface="Avenir Book"/>
                <a:cs typeface="Avenir Book"/>
              </a:rPr>
              <a:t>makes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precision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medicine</a:t>
            </a:r>
            <a:r>
              <a:rPr lang="fr-FR" sz="1400" dirty="0">
                <a:latin typeface="Avenir Book"/>
                <a:cs typeface="Avenir Book"/>
              </a:rPr>
              <a:t> possible for </a:t>
            </a:r>
            <a:r>
              <a:rPr lang="fr-FR" sz="1400" dirty="0" err="1">
                <a:latin typeface="Avenir Book"/>
                <a:cs typeface="Avenir Book"/>
              </a:rPr>
              <a:t>every</a:t>
            </a:r>
            <a:r>
              <a:rPr lang="fr-FR" sz="1400" dirty="0">
                <a:latin typeface="Avenir Book"/>
                <a:cs typeface="Avenir Book"/>
              </a:rPr>
              <a:t> cancer patient</a:t>
            </a:r>
          </a:p>
        </p:txBody>
      </p:sp>
    </p:spTree>
    <p:extLst>
      <p:ext uri="{BB962C8B-B14F-4D97-AF65-F5344CB8AC3E}">
        <p14:creationId xmlns:p14="http://schemas.microsoft.com/office/powerpoint/2010/main" val="5770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4" y="1796299"/>
            <a:ext cx="4425120" cy="40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ZoneTexte 3"/>
          <p:cNvSpPr txBox="1">
            <a:spLocks noChangeArrowheads="1"/>
          </p:cNvSpPr>
          <p:nvPr/>
        </p:nvSpPr>
        <p:spPr bwMode="auto">
          <a:xfrm>
            <a:off x="1010976" y="5569506"/>
            <a:ext cx="1109251" cy="3077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fr-FR" sz="1400">
                <a:solidFill>
                  <a:srgbClr val="000000"/>
                </a:solidFill>
                <a:latin typeface="Avenir Book"/>
                <a:cs typeface="Avenir Book"/>
              </a:rPr>
              <a:t>sequencing</a:t>
            </a:r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218888" y="1465050"/>
            <a:ext cx="3625920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Avenir Book"/>
                <a:cs typeface="Avenir Book"/>
              </a:rPr>
              <a:t>Library preparation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42185" r="27689" b="79876"/>
          <a:stretch/>
        </p:blipFill>
        <p:spPr>
          <a:xfrm>
            <a:off x="5608233" y="4221089"/>
            <a:ext cx="2204127" cy="6480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58774"/>
          <a:stretch/>
        </p:blipFill>
        <p:spPr>
          <a:xfrm>
            <a:off x="5700620" y="1150771"/>
            <a:ext cx="2808312" cy="299830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52548" y="3944090"/>
            <a:ext cx="3090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RNA </a:t>
            </a:r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directly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sequenced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fr-F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nanopore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9552" y="180002"/>
            <a:ext cx="3168352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>
                <a:solidFill>
                  <a:srgbClr val="660066"/>
                </a:solidFill>
                <a:latin typeface="Avenir Light"/>
                <a:cs typeface="Avenir Light"/>
              </a:rPr>
              <a:t>DIRECT RNA SEQUENCING</a:t>
            </a:r>
          </a:p>
        </p:txBody>
      </p:sp>
    </p:spTree>
    <p:extLst>
      <p:ext uri="{BB962C8B-B14F-4D97-AF65-F5344CB8AC3E}">
        <p14:creationId xmlns:p14="http://schemas.microsoft.com/office/powerpoint/2010/main" val="12252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91290"/>
            <a:ext cx="4462020" cy="42484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3438" t="-10" r="6465" b="51628"/>
          <a:stretch/>
        </p:blipFill>
        <p:spPr>
          <a:xfrm>
            <a:off x="4813745" y="2060848"/>
            <a:ext cx="4176464" cy="23042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61781" y="6309320"/>
            <a:ext cx="3254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Garalde et al. </a:t>
            </a:r>
            <a:r>
              <a:rPr lang="fr-FR" sz="1600" i="1" dirty="0" smtClean="0">
                <a:latin typeface="Avenir Book" charset="0"/>
                <a:ea typeface="Avenir Book" charset="0"/>
                <a:cs typeface="Avenir Book" charset="0"/>
              </a:rPr>
              <a:t>Nat. </a:t>
            </a:r>
            <a:r>
              <a:rPr lang="fr-FR" sz="1600" i="1" dirty="0" err="1" smtClean="0">
                <a:latin typeface="Avenir Book" charset="0"/>
                <a:ea typeface="Avenir Book" charset="0"/>
                <a:cs typeface="Avenir Book" charset="0"/>
              </a:rPr>
              <a:t>Methods</a:t>
            </a:r>
            <a:r>
              <a:rPr lang="fr-FR" sz="1600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2018</a:t>
            </a:r>
            <a:endParaRPr lang="fr-F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35696" y="1052736"/>
            <a:ext cx="1362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RNA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spike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in</a:t>
            </a:r>
            <a:endParaRPr lang="fr-F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9552" y="180002"/>
            <a:ext cx="4536504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smtClean="0">
                <a:solidFill>
                  <a:srgbClr val="660066"/>
                </a:solidFill>
                <a:latin typeface="Avenir Light"/>
                <a:cs typeface="Avenir Light"/>
              </a:rPr>
              <a:t>SEQUENCING : CONTROLS</a:t>
            </a:r>
            <a:endParaRPr lang="fr-FR" sz="180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67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/>
        </p:nvGrpSpPr>
        <p:grpSpPr>
          <a:xfrm>
            <a:off x="1482283" y="2769601"/>
            <a:ext cx="5970037" cy="3755742"/>
            <a:chOff x="1482283" y="2276872"/>
            <a:chExt cx="5970037" cy="375574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/>
            <a:srcRect l="4478" t="8564"/>
            <a:stretch/>
          </p:blipFill>
          <p:spPr>
            <a:xfrm>
              <a:off x="2843808" y="2276872"/>
              <a:ext cx="4608512" cy="3755742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3882409" y="5729226"/>
              <a:ext cx="105830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Illumina </a:t>
              </a:r>
              <a:r>
                <a:rPr lang="fr-FR" sz="1000" dirty="0" err="1" smtClean="0"/>
                <a:t>Truseq</a:t>
              </a:r>
              <a:endParaRPr lang="fr-FR" sz="10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482283" y="3429000"/>
              <a:ext cx="16450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 err="1" smtClean="0"/>
                <a:t>Nanopore</a:t>
              </a:r>
              <a:r>
                <a:rPr lang="fr-FR" sz="1000" dirty="0" smtClean="0"/>
                <a:t> RNA direct</a:t>
              </a:r>
            </a:p>
            <a:p>
              <a:pPr algn="ctr"/>
              <a:r>
                <a:rPr lang="fr-FR" sz="1000" dirty="0" smtClean="0"/>
                <a:t>(</a:t>
              </a:r>
              <a:r>
                <a:rPr lang="fr-FR" sz="1000" dirty="0" err="1" smtClean="0"/>
                <a:t>read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number</a:t>
              </a:r>
              <a:r>
                <a:rPr lang="fr-FR" sz="1000" dirty="0" smtClean="0"/>
                <a:t> ; Log </a:t>
              </a:r>
              <a:r>
                <a:rPr lang="fr-FR" sz="1000" dirty="0" err="1" smtClean="0"/>
                <a:t>scale</a:t>
              </a:r>
              <a:r>
                <a:rPr lang="fr-FR" sz="1000" dirty="0" smtClean="0"/>
                <a:t>)</a:t>
              </a:r>
              <a:endParaRPr lang="fr-FR" sz="1000" dirty="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6156176" y="6381328"/>
            <a:ext cx="2885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Sessegolo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et al.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Sci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. Reports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2019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323528" y="1124745"/>
            <a:ext cx="8568952" cy="1872207"/>
            <a:chOff x="323528" y="1124745"/>
            <a:chExt cx="8568952" cy="1872207"/>
          </a:xfrm>
        </p:grpSpPr>
        <p:grpSp>
          <p:nvGrpSpPr>
            <p:cNvPr id="9" name="Grouper 8"/>
            <p:cNvGrpSpPr/>
            <p:nvPr/>
          </p:nvGrpSpPr>
          <p:grpSpPr>
            <a:xfrm>
              <a:off x="323528" y="1124745"/>
              <a:ext cx="8568952" cy="1872207"/>
              <a:chOff x="-36512" y="3007985"/>
              <a:chExt cx="9144000" cy="1213103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3"/>
              <a:srcRect t="32068" b="55328"/>
              <a:stretch/>
            </p:blipFill>
            <p:spPr>
              <a:xfrm>
                <a:off x="-36512" y="3007985"/>
                <a:ext cx="9144000" cy="365765"/>
              </a:xfrm>
              <a:prstGeom prst="rect">
                <a:avLst/>
              </a:prstGeom>
            </p:spPr>
          </p:pic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3"/>
              <a:srcRect t="70800"/>
              <a:stretch/>
            </p:blipFill>
            <p:spPr>
              <a:xfrm>
                <a:off x="-36512" y="3373750"/>
                <a:ext cx="9144000" cy="847338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 bwMode="auto">
            <a:xfrm>
              <a:off x="1220400" y="2304000"/>
              <a:ext cx="752400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ZoneTexte 7"/>
            <p:cNvSpPr txBox="1">
              <a:spLocks noChangeAspect="1"/>
            </p:cNvSpPr>
            <p:nvPr/>
          </p:nvSpPr>
          <p:spPr>
            <a:xfrm>
              <a:off x="431616" y="1792284"/>
              <a:ext cx="684000" cy="2685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00" smtClean="0">
                  <a:latin typeface="Avenir Book" charset="0"/>
                  <a:ea typeface="Avenir Book" charset="0"/>
                  <a:cs typeface="Avenir Book" charset="0"/>
                </a:rPr>
                <a:t>Illumina</a:t>
              </a:r>
              <a:endParaRPr lang="fr-FR" sz="100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5" name="ZoneTexte 14"/>
            <p:cNvSpPr txBox="1">
              <a:spLocks noChangeAspect="1"/>
            </p:cNvSpPr>
            <p:nvPr/>
          </p:nvSpPr>
          <p:spPr>
            <a:xfrm>
              <a:off x="360000" y="1224000"/>
              <a:ext cx="7489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dirty="0" err="1" smtClean="0">
                  <a:latin typeface="Avenir Book" charset="0"/>
                  <a:ea typeface="Avenir Book" charset="0"/>
                  <a:cs typeface="Avenir Book" charset="0"/>
                </a:rPr>
                <a:t>Nanopore</a:t>
              </a:r>
              <a:endParaRPr lang="fr-FR" sz="900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pPr algn="ctr"/>
              <a:r>
                <a:rPr lang="fr-FR" sz="900" dirty="0">
                  <a:latin typeface="Avenir Book" charset="0"/>
                  <a:ea typeface="Avenir Book" charset="0"/>
                  <a:cs typeface="Avenir Book" charset="0"/>
                </a:rPr>
                <a:t>d</a:t>
              </a:r>
              <a:r>
                <a:rPr lang="fr-FR" sz="900" dirty="0" smtClean="0">
                  <a:latin typeface="Avenir Book" charset="0"/>
                  <a:ea typeface="Avenir Book" charset="0"/>
                  <a:cs typeface="Avenir Book" charset="0"/>
                </a:rPr>
                <a:t>irect RNA</a:t>
              </a:r>
              <a:endParaRPr lang="fr-FR" sz="90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cxnSp>
        <p:nvCxnSpPr>
          <p:cNvPr id="16" name="Connecteur droit 15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9552" y="180002"/>
            <a:ext cx="4536504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 vs ILLUMINA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74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311151"/>
            <a:ext cx="8784976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dirty="0">
                <a:latin typeface="Avenir Book"/>
                <a:cs typeface="Avenir Book"/>
              </a:rPr>
              <a:t>For the first </a:t>
            </a:r>
            <a:r>
              <a:rPr lang="fr-FR" sz="1600" dirty="0" smtClean="0">
                <a:latin typeface="Avenir Book"/>
                <a:cs typeface="Avenir Book"/>
              </a:rPr>
              <a:t>time </a:t>
            </a:r>
            <a:r>
              <a:rPr lang="fr-FR" sz="1600" dirty="0">
                <a:latin typeface="Avenir Book"/>
                <a:cs typeface="Avenir Book"/>
              </a:rPr>
              <a:t>a </a:t>
            </a:r>
            <a:r>
              <a:rPr lang="fr-FR" sz="1600" dirty="0" err="1" smtClean="0">
                <a:latin typeface="Avenir Book"/>
                <a:cs typeface="Avenir Book"/>
              </a:rPr>
              <a:t>complete</a:t>
            </a:r>
            <a:r>
              <a:rPr lang="fr-FR" sz="1600" dirty="0" smtClean="0">
                <a:latin typeface="Avenir Book"/>
                <a:cs typeface="Avenir Book"/>
              </a:rPr>
              <a:t> </a:t>
            </a:r>
            <a:r>
              <a:rPr lang="fr-FR" sz="1600" dirty="0" err="1">
                <a:latin typeface="Avenir Book"/>
                <a:cs typeface="Avenir Book"/>
              </a:rPr>
              <a:t>genome</a:t>
            </a:r>
            <a:r>
              <a:rPr lang="fr-FR" sz="1600" dirty="0">
                <a:latin typeface="Avenir Book"/>
                <a:cs typeface="Avenir Book"/>
              </a:rPr>
              <a:t> of an RNA </a:t>
            </a:r>
            <a:r>
              <a:rPr lang="fr-FR" sz="1600" dirty="0" smtClean="0">
                <a:latin typeface="Avenir Book"/>
                <a:cs typeface="Avenir Book"/>
              </a:rPr>
              <a:t>virus </a:t>
            </a:r>
            <a:r>
              <a:rPr lang="fr-FR" sz="1600" dirty="0" err="1">
                <a:latin typeface="Avenir Book"/>
                <a:cs typeface="Avenir Book"/>
              </a:rPr>
              <a:t>sequenced</a:t>
            </a:r>
            <a:r>
              <a:rPr lang="fr-FR" sz="1600" dirty="0">
                <a:latin typeface="Avenir Book"/>
                <a:cs typeface="Avenir Book"/>
              </a:rPr>
              <a:t> in </a:t>
            </a:r>
            <a:r>
              <a:rPr lang="fr-FR" sz="1600" dirty="0" err="1">
                <a:latin typeface="Avenir Book"/>
                <a:cs typeface="Avenir Book"/>
              </a:rPr>
              <a:t>its</a:t>
            </a:r>
            <a:r>
              <a:rPr lang="fr-FR" sz="1600" dirty="0">
                <a:latin typeface="Avenir Book"/>
                <a:cs typeface="Avenir Book"/>
              </a:rPr>
              <a:t> original </a:t>
            </a:r>
            <a:r>
              <a:rPr lang="fr-FR" sz="1600" dirty="0" err="1" smtClean="0">
                <a:latin typeface="Avenir Book"/>
                <a:cs typeface="Avenir Book"/>
              </a:rPr>
              <a:t>form</a:t>
            </a:r>
            <a:endParaRPr lang="fr-FR" sz="1600" dirty="0">
              <a:latin typeface="Avenir Book"/>
              <a:cs typeface="Avenir Book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163" y="2276872"/>
            <a:ext cx="3575037" cy="3113316"/>
          </a:xfrm>
          <a:prstGeom prst="rect">
            <a:avLst/>
          </a:prstGeom>
        </p:spPr>
      </p:pic>
      <p:sp>
        <p:nvSpPr>
          <p:cNvPr id="4" name="Flèche vers le bas 3"/>
          <p:cNvSpPr/>
          <p:nvPr/>
        </p:nvSpPr>
        <p:spPr bwMode="auto">
          <a:xfrm>
            <a:off x="4355976" y="2168856"/>
            <a:ext cx="216024" cy="39604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lèche vers le bas 13"/>
          <p:cNvSpPr/>
          <p:nvPr/>
        </p:nvSpPr>
        <p:spPr bwMode="auto">
          <a:xfrm>
            <a:off x="4355976" y="5319205"/>
            <a:ext cx="216024" cy="39604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536" y="5715253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Avenir Book"/>
                <a:cs typeface="Avenir Book"/>
              </a:rPr>
              <a:t>sequencing of complete genome with 100% nucleotide coverage, 99% consensus identity</a:t>
            </a:r>
          </a:p>
          <a:p>
            <a:pPr algn="ctr"/>
            <a:endParaRPr lang="fr-FR" sz="1400">
              <a:latin typeface="Avenir Book"/>
              <a:cs typeface="Avenir Book"/>
            </a:endParaRPr>
          </a:p>
          <a:p>
            <a:pPr algn="ctr"/>
            <a:r>
              <a:rPr lang="fr-FR" sz="1400">
                <a:latin typeface="Avenir Book"/>
                <a:cs typeface="Avenir Book"/>
              </a:rPr>
              <a:t>Potential to identify and quantify splice variants, base modifications</a:t>
            </a:r>
          </a:p>
          <a:p>
            <a:pPr algn="ctr"/>
            <a:r>
              <a:rPr lang="fr-FR" sz="1400">
                <a:latin typeface="Avenir Book"/>
                <a:cs typeface="Avenir Book"/>
              </a:rPr>
              <a:t>not practically measurable with current methods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709956"/>
            <a:ext cx="8280920" cy="555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Avenir Book"/>
                <a:cs typeface="Avenir Book"/>
              </a:rPr>
              <a:t>Direct RNA </a:t>
            </a:r>
            <a:r>
              <a:rPr lang="fr-FR" sz="1400" dirty="0" err="1">
                <a:latin typeface="Avenir Book"/>
                <a:cs typeface="Avenir Book"/>
              </a:rPr>
              <a:t>Sequencing</a:t>
            </a:r>
            <a:r>
              <a:rPr lang="fr-FR" sz="1400" dirty="0">
                <a:latin typeface="Avenir Book"/>
                <a:cs typeface="Avenir Book"/>
              </a:rPr>
              <a:t> of </a:t>
            </a:r>
            <a:r>
              <a:rPr lang="fr-FR" sz="1400" dirty="0" smtClean="0">
                <a:latin typeface="Avenir Book"/>
                <a:cs typeface="Avenir Book"/>
              </a:rPr>
              <a:t>the </a:t>
            </a:r>
            <a:r>
              <a:rPr lang="fr-FR" sz="1400" dirty="0" err="1" smtClean="0">
                <a:latin typeface="Avenir Book"/>
                <a:cs typeface="Avenir Book"/>
              </a:rPr>
              <a:t>complete</a:t>
            </a:r>
            <a:r>
              <a:rPr lang="fr-FR" sz="1400" dirty="0" smtClean="0">
                <a:latin typeface="Avenir Book"/>
                <a:cs typeface="Avenir Book"/>
              </a:rPr>
              <a:t> </a:t>
            </a:r>
            <a:r>
              <a:rPr lang="fr-FR" sz="1400" dirty="0">
                <a:latin typeface="Avenir Book"/>
                <a:cs typeface="Avenir Book"/>
              </a:rPr>
              <a:t>Influenza A Virus </a:t>
            </a:r>
            <a:r>
              <a:rPr lang="fr-FR" sz="1400" dirty="0" err="1">
                <a:latin typeface="Avenir Book"/>
                <a:cs typeface="Avenir Book"/>
              </a:rPr>
              <a:t>Genome</a:t>
            </a:r>
            <a:endParaRPr lang="fr-FR" sz="1400" dirty="0">
              <a:latin typeface="Avenir Book"/>
              <a:cs typeface="Avenir Book"/>
            </a:endParaRPr>
          </a:p>
          <a:p>
            <a:pPr algn="ctr">
              <a:lnSpc>
                <a:spcPct val="120000"/>
              </a:lnSpc>
            </a:pPr>
            <a:r>
              <a:rPr lang="fr-FR" sz="1400" dirty="0">
                <a:latin typeface="Avenir Book"/>
                <a:cs typeface="Avenir Book"/>
              </a:rPr>
              <a:t>Keller et al. </a:t>
            </a:r>
            <a:r>
              <a:rPr lang="fr-FR" sz="1400" i="1" dirty="0">
                <a:latin typeface="Avenir Book"/>
                <a:cs typeface="Avenir Book"/>
              </a:rPr>
              <a:t>Scientific Reports</a:t>
            </a:r>
            <a:r>
              <a:rPr lang="fr-FR" sz="1400" dirty="0">
                <a:latin typeface="Avenir Book"/>
                <a:cs typeface="Avenir Book"/>
              </a:rPr>
              <a:t>, Sept. 2018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30739" y="1772816"/>
            <a:ext cx="6237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venir Book"/>
                <a:cs typeface="Avenir Book"/>
              </a:rPr>
              <a:t>Influenza A </a:t>
            </a:r>
            <a:r>
              <a:rPr lang="fr-FR" sz="1400" dirty="0" err="1">
                <a:latin typeface="Avenir Book"/>
                <a:cs typeface="Avenir Book"/>
              </a:rPr>
              <a:t>viruses</a:t>
            </a:r>
            <a:r>
              <a:rPr lang="fr-FR" sz="1400" dirty="0">
                <a:latin typeface="Avenir Book"/>
                <a:cs typeface="Avenir Book"/>
              </a:rPr>
              <a:t> are </a:t>
            </a:r>
            <a:r>
              <a:rPr lang="fr-FR" sz="1400" dirty="0" err="1">
                <a:latin typeface="Avenir Book"/>
                <a:cs typeface="Avenir Book"/>
              </a:rPr>
              <a:t>negative-sense</a:t>
            </a:r>
            <a:r>
              <a:rPr lang="fr-FR" sz="1400" dirty="0">
                <a:latin typeface="Avenir Book"/>
                <a:cs typeface="Avenir Book"/>
              </a:rPr>
              <a:t> </a:t>
            </a:r>
            <a:r>
              <a:rPr lang="fr-FR" sz="1400" dirty="0" err="1">
                <a:latin typeface="Avenir Book"/>
                <a:cs typeface="Avenir Book"/>
              </a:rPr>
              <a:t>segmented</a:t>
            </a:r>
            <a:r>
              <a:rPr lang="fr-FR" sz="1400" dirty="0">
                <a:latin typeface="Avenir Book"/>
                <a:cs typeface="Avenir Book"/>
              </a:rPr>
              <a:t> RNA </a:t>
            </a:r>
            <a:r>
              <a:rPr lang="fr-FR" sz="1400" dirty="0" err="1">
                <a:latin typeface="Avenir Book"/>
                <a:cs typeface="Avenir Book"/>
              </a:rPr>
              <a:t>viruses</a:t>
            </a:r>
            <a:r>
              <a:rPr lang="fr-FR" sz="1400" dirty="0">
                <a:latin typeface="Avenir Book"/>
                <a:cs typeface="Avenir Book"/>
              </a:rPr>
              <a:t> (8 segments</a:t>
            </a:r>
            <a:r>
              <a:rPr lang="fr-FR" sz="1400" dirty="0" smtClean="0">
                <a:latin typeface="Avenir Book"/>
                <a:cs typeface="Avenir Book"/>
              </a:rPr>
              <a:t>)</a:t>
            </a:r>
            <a:endParaRPr lang="fr-FR" sz="1400" dirty="0">
              <a:latin typeface="Avenir Book"/>
              <a:cs typeface="Avenir Book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9552" y="180002"/>
            <a:ext cx="6336704" cy="4524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SEQUENCING: INFLUENZA VIRUS GENOME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9699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2208" y="5898758"/>
            <a:ext cx="5364088" cy="33855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600" smtClean="0"/>
              <a:t>34 </a:t>
            </a:r>
            <a:r>
              <a:rPr lang="fr-FR" sz="1600" dirty="0" err="1"/>
              <a:t>genes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discordant </a:t>
            </a:r>
            <a:r>
              <a:rPr lang="fr-FR" sz="1600" dirty="0" err="1"/>
              <a:t>allele</a:t>
            </a:r>
            <a:r>
              <a:rPr lang="fr-FR" sz="1600" dirty="0"/>
              <a:t> </a:t>
            </a:r>
            <a:r>
              <a:rPr lang="fr-FR" sz="1600" dirty="0" err="1"/>
              <a:t>specificity</a:t>
            </a:r>
            <a:r>
              <a:rPr lang="fr-FR" sz="1600" dirty="0"/>
              <a:t> in </a:t>
            </a:r>
            <a:r>
              <a:rPr lang="fr-FR" sz="1600" dirty="0" err="1"/>
              <a:t>two</a:t>
            </a:r>
            <a:r>
              <a:rPr lang="fr-FR" sz="1600" dirty="0"/>
              <a:t> </a:t>
            </a:r>
            <a:r>
              <a:rPr lang="fr-FR" sz="1600" dirty="0" err="1"/>
              <a:t>isoforms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5366684" y="6455350"/>
            <a:ext cx="3447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Avenir Book"/>
                <a:cs typeface="Avenir Book"/>
              </a:rPr>
              <a:t>Workman</a:t>
            </a:r>
            <a:r>
              <a:rPr lang="fr-FR" sz="1600" dirty="0" smtClean="0">
                <a:latin typeface="Avenir Book"/>
                <a:cs typeface="Avenir Book"/>
              </a:rPr>
              <a:t> et </a:t>
            </a:r>
            <a:r>
              <a:rPr lang="fr-FR" sz="1600" dirty="0" err="1" smtClean="0">
                <a:latin typeface="Avenir Book"/>
                <a:cs typeface="Avenir Book"/>
              </a:rPr>
              <a:t>al.</a:t>
            </a:r>
            <a:r>
              <a:rPr lang="fr-FR" sz="1600" i="1" dirty="0" err="1" smtClean="0">
                <a:latin typeface="Avenir Book"/>
                <a:cs typeface="Avenir Book"/>
              </a:rPr>
              <a:t>Nat</a:t>
            </a:r>
            <a:r>
              <a:rPr lang="fr-FR" sz="1600" i="1" dirty="0" smtClean="0">
                <a:latin typeface="Avenir Book"/>
                <a:cs typeface="Avenir Book"/>
              </a:rPr>
              <a:t>. </a:t>
            </a:r>
            <a:r>
              <a:rPr lang="fr-FR" sz="1600" i="1" dirty="0" err="1" smtClean="0">
                <a:latin typeface="Avenir Book"/>
                <a:cs typeface="Avenir Book"/>
              </a:rPr>
              <a:t>Methods</a:t>
            </a:r>
            <a:r>
              <a:rPr lang="fr-FR" sz="1600" i="1" dirty="0" smtClean="0">
                <a:latin typeface="Avenir Book"/>
                <a:cs typeface="Avenir Book"/>
              </a:rPr>
              <a:t> </a:t>
            </a:r>
            <a:r>
              <a:rPr lang="fr-FR" sz="1600" dirty="0">
                <a:latin typeface="Avenir Book"/>
                <a:cs typeface="Avenir Book"/>
              </a:rPr>
              <a:t>(</a:t>
            </a:r>
            <a:r>
              <a:rPr lang="fr-FR" sz="1600" dirty="0" smtClean="0">
                <a:latin typeface="Avenir Book"/>
                <a:cs typeface="Avenir Book"/>
              </a:rPr>
              <a:t>2019)</a:t>
            </a:r>
            <a:endParaRPr lang="fr-FR" sz="1600" dirty="0">
              <a:latin typeface="Avenir Book"/>
              <a:cs typeface="Avenir Book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27641" y="866605"/>
            <a:ext cx="5773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>
                <a:latin typeface="Avenir Book"/>
                <a:cs typeface="Avenir Book"/>
              </a:rPr>
              <a:t>Nanopore</a:t>
            </a:r>
            <a:r>
              <a:rPr lang="fr-FR" sz="1600" dirty="0" smtClean="0">
                <a:latin typeface="Avenir Book"/>
                <a:cs typeface="Avenir Book"/>
              </a:rPr>
              <a:t> </a:t>
            </a:r>
            <a:r>
              <a:rPr lang="fr-FR" sz="1600" dirty="0">
                <a:latin typeface="Avenir Book"/>
                <a:cs typeface="Avenir Book"/>
              </a:rPr>
              <a:t>native RNA </a:t>
            </a:r>
            <a:r>
              <a:rPr lang="fr-FR" sz="1600" dirty="0" err="1">
                <a:latin typeface="Avenir Book"/>
                <a:cs typeface="Avenir Book"/>
              </a:rPr>
              <a:t>sequencing</a:t>
            </a:r>
            <a:r>
              <a:rPr lang="fr-FR" sz="1600" dirty="0">
                <a:latin typeface="Avenir Book"/>
                <a:cs typeface="Avenir Book"/>
              </a:rPr>
              <a:t> of a </a:t>
            </a:r>
            <a:r>
              <a:rPr lang="fr-FR" sz="1600" dirty="0" err="1" smtClean="0">
                <a:latin typeface="Avenir Book"/>
                <a:cs typeface="Avenir Book"/>
              </a:rPr>
              <a:t>human</a:t>
            </a:r>
            <a:r>
              <a:rPr lang="fr-FR" sz="1600" dirty="0" smtClean="0">
                <a:latin typeface="Avenir Book"/>
                <a:cs typeface="Avenir Book"/>
              </a:rPr>
              <a:t> </a:t>
            </a:r>
            <a:r>
              <a:rPr lang="fr-FR" sz="1600" dirty="0" err="1">
                <a:latin typeface="Avenir Book"/>
                <a:cs typeface="Avenir Book"/>
              </a:rPr>
              <a:t>transcriptome</a:t>
            </a:r>
            <a:endParaRPr lang="fr-FR" sz="1600" dirty="0">
              <a:latin typeface="Avenir Book"/>
              <a:cs typeface="Avenir Book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44" y="1224779"/>
            <a:ext cx="8495928" cy="4508477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9552" y="180002"/>
            <a:ext cx="6048672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SEQUENCING: TRANSCRIPT HAPLOTYPE 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sp>
        <p:nvSpPr>
          <p:cNvPr id="4" name="Flèche vers le bas 3"/>
          <p:cNvSpPr/>
          <p:nvPr/>
        </p:nvSpPr>
        <p:spPr bwMode="auto">
          <a:xfrm>
            <a:off x="4502051" y="5517232"/>
            <a:ext cx="141957" cy="36004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110A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0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04" y="1824886"/>
            <a:ext cx="2716468" cy="248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-108520" y="1578288"/>
            <a:ext cx="362592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lang="fr-FR" sz="160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Library preparation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179512" y="4474479"/>
            <a:ext cx="2216083" cy="1834841"/>
            <a:chOff x="1167783" y="463550"/>
            <a:chExt cx="5683867" cy="5930900"/>
          </a:xfrm>
        </p:grpSpPr>
        <p:sp>
          <p:nvSpPr>
            <p:cNvPr id="28676" name="ZoneTexte 3"/>
            <p:cNvSpPr txBox="1">
              <a:spLocks noChangeArrowheads="1"/>
            </p:cNvSpPr>
            <p:nvPr/>
          </p:nvSpPr>
          <p:spPr bwMode="auto">
            <a:xfrm>
              <a:off x="1167783" y="3284983"/>
              <a:ext cx="295884" cy="505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endParaRPr lang="fr-FR" sz="14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28680" name="Flèche vers la droite 8"/>
            <p:cNvSpPr>
              <a:spLocks noChangeArrowheads="1"/>
            </p:cNvSpPr>
            <p:nvPr/>
          </p:nvSpPr>
          <p:spPr bwMode="auto">
            <a:xfrm>
              <a:off x="3995936" y="3356992"/>
              <a:ext cx="522720" cy="195861"/>
            </a:xfrm>
            <a:prstGeom prst="rightArrow">
              <a:avLst>
                <a:gd name="adj1" fmla="val 50000"/>
                <a:gd name="adj2" fmla="val 5004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82945" tIns="41473" rIns="82945" bIns="41473"/>
            <a:lstStyle/>
            <a:p>
              <a:endParaRPr lang="fr-FR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2350" y="463550"/>
              <a:ext cx="4559300" cy="5930900"/>
            </a:xfrm>
            <a:prstGeom prst="rect">
              <a:avLst/>
            </a:prstGeom>
          </p:spPr>
        </p:pic>
        <p:sp>
          <p:nvSpPr>
            <p:cNvPr id="4" name="Ellipse 3"/>
            <p:cNvSpPr>
              <a:spLocks noChangeAspect="1"/>
            </p:cNvSpPr>
            <p:nvPr/>
          </p:nvSpPr>
          <p:spPr bwMode="auto">
            <a:xfrm>
              <a:off x="4644048" y="4221088"/>
              <a:ext cx="360000" cy="35515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cxnSp>
        <p:nvCxnSpPr>
          <p:cNvPr id="15" name="Connecteur droit 14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179512" y="168267"/>
            <a:ext cx="5472608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</a:t>
            </a:r>
            <a:r>
              <a:rPr lang="fr-FR" sz="1800">
                <a:solidFill>
                  <a:srgbClr val="660066"/>
                </a:solidFill>
                <a:latin typeface="Avenir Light"/>
                <a:cs typeface="Avenir Light"/>
              </a:rPr>
              <a:t>RNA </a:t>
            </a:r>
            <a:r>
              <a:rPr lang="fr-FR" sz="1800" smtClean="0">
                <a:solidFill>
                  <a:srgbClr val="660066"/>
                </a:solidFill>
                <a:latin typeface="Avenir Light"/>
                <a:cs typeface="Avenir Light"/>
              </a:rPr>
              <a:t>SEQUENCING: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DETECTION OF </a:t>
            </a: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m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6A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129" y="1999048"/>
            <a:ext cx="5213351" cy="2078024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005315" y="4510871"/>
            <a:ext cx="474314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fr-FR" sz="1200" dirty="0" err="1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m6A</a:t>
            </a:r>
            <a:r>
              <a:rPr lang="fr-FR" sz="1200" dirty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Nanopolish</a:t>
            </a:r>
            <a:r>
              <a:rPr lang="fr-FR" sz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:</a:t>
            </a:r>
          </a:p>
          <a:p>
            <a:pPr algn="ctr"/>
            <a:endParaRPr lang="fr-FR" sz="1200" dirty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fr-FR" sz="12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Different</a:t>
            </a:r>
            <a:r>
              <a:rPr lang="fr-FR" sz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efficiency</a:t>
            </a:r>
            <a:r>
              <a:rPr lang="fr-FR" sz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in </a:t>
            </a:r>
            <a:r>
              <a:rPr lang="fr-FR" sz="1200" dirty="0" err="1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different</a:t>
            </a:r>
            <a:r>
              <a:rPr lang="fr-FR" sz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 sites</a:t>
            </a:r>
            <a:r>
              <a:rPr lang="fr-FR" sz="1200" dirty="0" smtClean="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</a:rPr>
              <a:t>: 45% to 82% </a:t>
            </a:r>
          </a:p>
          <a:p>
            <a:pPr algn="ctr"/>
            <a:endParaRPr lang="fr-FR" sz="1200" dirty="0" smtClean="0">
              <a:solidFill>
                <a:srgbClr val="00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fr-FR" sz="1200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C</a:t>
            </a:r>
            <a:r>
              <a:rPr lang="fr-FR" sz="1200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ontext</a:t>
            </a:r>
            <a:r>
              <a:rPr lang="fr-FR" sz="12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dependent</a:t>
            </a:r>
            <a:r>
              <a:rPr lang="fr-FR" sz="12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12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efficiency</a:t>
            </a:r>
            <a:endParaRPr lang="fr-FR" sz="1200" dirty="0">
              <a:solidFill>
                <a:srgbClr val="FF2A44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932040" y="1475492"/>
            <a:ext cx="255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Lorenz et al. </a:t>
            </a:r>
            <a:r>
              <a:rPr lang="fr-FR" sz="1800" i="1" dirty="0" smtClean="0">
                <a:latin typeface="Avenir Book" charset="0"/>
                <a:ea typeface="Avenir Book" charset="0"/>
                <a:cs typeface="Avenir Book" charset="0"/>
              </a:rPr>
              <a:t>RNA 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2019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512" y="168267"/>
            <a:ext cx="5544616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 : </a:t>
            </a:r>
            <a:r>
              <a:rPr lang="fr-FR" sz="1800" dirty="0" err="1" smtClean="0">
                <a:solidFill>
                  <a:srgbClr val="660066"/>
                </a:solidFill>
                <a:latin typeface="Avenir Light"/>
                <a:cs typeface="Avenir Light"/>
              </a:rPr>
              <a:t>detection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 of pseudo U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763688" y="692696"/>
            <a:ext cx="5509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Naquin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D,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Gorrichon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K &amp; Costa M. 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I2BC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 Platform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2020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1772260" y="1731392"/>
            <a:ext cx="5349228" cy="1118637"/>
            <a:chOff x="1460500" y="1403484"/>
            <a:chExt cx="7071940" cy="1593468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0500" y="2514352"/>
              <a:ext cx="6223000" cy="48260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4140" y="1988840"/>
              <a:ext cx="5448300" cy="419100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 flipH="1">
              <a:off x="4499992" y="1403484"/>
              <a:ext cx="1538457" cy="398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2A44"/>
                  </a:solidFill>
                </a:rPr>
                <a:t>p</a:t>
              </a:r>
              <a:r>
                <a:rPr lang="fr-FR" sz="1400" dirty="0" smtClean="0">
                  <a:solidFill>
                    <a:srgbClr val="FF2A44"/>
                  </a:solidFill>
                </a:rPr>
                <a:t>seudo U</a:t>
              </a:r>
              <a:endParaRPr lang="fr-FR" sz="1400" dirty="0">
                <a:solidFill>
                  <a:srgbClr val="FF2A44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 bwMode="auto">
            <a:xfrm flipH="1">
              <a:off x="4572000" y="1772816"/>
              <a:ext cx="72008" cy="288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2A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Connecteur droit avec flèche 23"/>
            <p:cNvCxnSpPr/>
            <p:nvPr/>
          </p:nvCxnSpPr>
          <p:spPr bwMode="auto">
            <a:xfrm>
              <a:off x="5508104" y="1772816"/>
              <a:ext cx="72008" cy="288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2A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Connecteur droit 24"/>
            <p:cNvCxnSpPr/>
            <p:nvPr/>
          </p:nvCxnSpPr>
          <p:spPr bwMode="auto">
            <a:xfrm>
              <a:off x="3275856" y="2407940"/>
              <a:ext cx="2880320" cy="2289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Connecteur droit 25"/>
            <p:cNvCxnSpPr/>
            <p:nvPr/>
          </p:nvCxnSpPr>
          <p:spPr bwMode="auto">
            <a:xfrm flipH="1">
              <a:off x="6948264" y="2407940"/>
              <a:ext cx="1239292" cy="2311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7" name="ZoneTexte 26"/>
          <p:cNvSpPr txBox="1"/>
          <p:nvPr/>
        </p:nvSpPr>
        <p:spPr>
          <a:xfrm>
            <a:off x="611560" y="1290246"/>
            <a:ext cx="814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1. In vitro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synthesis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of RNA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molecules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containing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pseudo-U at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fixed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positions 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4" name="Grouper 33"/>
          <p:cNvGrpSpPr/>
          <p:nvPr/>
        </p:nvGrpSpPr>
        <p:grpSpPr>
          <a:xfrm>
            <a:off x="3554120" y="3409062"/>
            <a:ext cx="2538620" cy="2900258"/>
            <a:chOff x="179512" y="1824886"/>
            <a:chExt cx="3240360" cy="4484434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04" y="1824886"/>
              <a:ext cx="2716468" cy="248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er 28"/>
            <p:cNvGrpSpPr/>
            <p:nvPr/>
          </p:nvGrpSpPr>
          <p:grpSpPr>
            <a:xfrm>
              <a:off x="179512" y="4474479"/>
              <a:ext cx="2216083" cy="1834841"/>
              <a:chOff x="1167783" y="463550"/>
              <a:chExt cx="5683867" cy="5930900"/>
            </a:xfrm>
          </p:grpSpPr>
          <p:sp>
            <p:nvSpPr>
              <p:cNvPr id="30" name="ZoneTexte 29"/>
              <p:cNvSpPr txBox="1">
                <a:spLocks noChangeArrowheads="1"/>
              </p:cNvSpPr>
              <p:nvPr/>
            </p:nvSpPr>
            <p:spPr bwMode="auto">
              <a:xfrm>
                <a:off x="1167783" y="3284983"/>
                <a:ext cx="295884" cy="5051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0" tIns="45715" rIns="91430" bIns="45715">
                <a:spAutoFit/>
              </a:bodyPr>
              <a:lstStyle/>
              <a:p>
                <a:endParaRPr lang="fr-FR" sz="1400" dirty="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31" name="Flèche vers la droite 8"/>
              <p:cNvSpPr>
                <a:spLocks noChangeArrowheads="1"/>
              </p:cNvSpPr>
              <p:nvPr/>
            </p:nvSpPr>
            <p:spPr bwMode="auto">
              <a:xfrm>
                <a:off x="3995936" y="3356992"/>
                <a:ext cx="522720" cy="195861"/>
              </a:xfrm>
              <a:prstGeom prst="rightArrow">
                <a:avLst>
                  <a:gd name="adj1" fmla="val 50000"/>
                  <a:gd name="adj2" fmla="val 50046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82945" tIns="41473" rIns="82945" bIns="41473"/>
              <a:lstStyle/>
              <a:p>
                <a:endParaRPr lang="fr-FR"/>
              </a:p>
            </p:txBody>
          </p:sp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2350" y="463550"/>
                <a:ext cx="4559300" cy="5930900"/>
              </a:xfrm>
              <a:prstGeom prst="rect">
                <a:avLst/>
              </a:prstGeom>
            </p:spPr>
          </p:pic>
          <p:sp>
            <p:nvSpPr>
              <p:cNvPr id="33" name="Ellipse 32"/>
              <p:cNvSpPr>
                <a:spLocks noChangeAspect="1"/>
              </p:cNvSpPr>
              <p:nvPr/>
            </p:nvSpPr>
            <p:spPr bwMode="auto">
              <a:xfrm>
                <a:off x="4644048" y="4221088"/>
                <a:ext cx="360000" cy="355155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cxnSp>
        <p:nvCxnSpPr>
          <p:cNvPr id="36" name="Connecteur droit avec flèche 35"/>
          <p:cNvCxnSpPr/>
          <p:nvPr/>
        </p:nvCxnSpPr>
        <p:spPr bwMode="auto">
          <a:xfrm>
            <a:off x="4508564" y="2399402"/>
            <a:ext cx="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204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0530"/>
            <a:ext cx="6701511" cy="4758750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512" y="168267"/>
            <a:ext cx="5544616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 : </a:t>
            </a:r>
            <a:r>
              <a:rPr lang="fr-FR" sz="1800" dirty="0" err="1" smtClean="0">
                <a:solidFill>
                  <a:srgbClr val="660066"/>
                </a:solidFill>
                <a:latin typeface="Avenir Light"/>
                <a:cs typeface="Avenir Light"/>
              </a:rPr>
              <a:t>detection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 of pseudo U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31840" y="1012666"/>
            <a:ext cx="2573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Re-squiggle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Tombo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15616" y="1732746"/>
            <a:ext cx="7272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Re-squiggle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re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-segmentation of the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current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profile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3995936" y="2780928"/>
            <a:ext cx="0" cy="122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>
            <a:off x="4211960" y="2780928"/>
            <a:ext cx="0" cy="122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3635896" y="2780928"/>
            <a:ext cx="8915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Dwell</a:t>
            </a:r>
            <a:r>
              <a:rPr lang="fr-FR" sz="1200" dirty="0" smtClean="0"/>
              <a:t> time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403648" y="3140968"/>
            <a:ext cx="11047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Current</a:t>
            </a:r>
            <a:r>
              <a:rPr lang="fr-FR" sz="1200" dirty="0" smtClean="0"/>
              <a:t> value</a:t>
            </a:r>
            <a:endParaRPr lang="fr-FR" sz="1200" dirty="0"/>
          </a:p>
        </p:txBody>
      </p:sp>
      <p:cxnSp>
        <p:nvCxnSpPr>
          <p:cNvPr id="17" name="Connecteur droit avec flèche 16"/>
          <p:cNvCxnSpPr/>
          <p:nvPr/>
        </p:nvCxnSpPr>
        <p:spPr bwMode="auto">
          <a:xfrm>
            <a:off x="2555776" y="3284984"/>
            <a:ext cx="36004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06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19" y="620688"/>
            <a:ext cx="2778463" cy="15841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b="25714"/>
          <a:stretch/>
        </p:blipFill>
        <p:spPr>
          <a:xfrm>
            <a:off x="251520" y="764704"/>
            <a:ext cx="2160240" cy="8023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42707"/>
          <a:stretch/>
        </p:blipFill>
        <p:spPr>
          <a:xfrm>
            <a:off x="3167844" y="715431"/>
            <a:ext cx="1728192" cy="90092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67232" y="5068341"/>
            <a:ext cx="41168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	  G400	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NovaSeq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S1	   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NovaSeq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S4</a:t>
            </a:r>
          </a:p>
          <a:p>
            <a:endParaRPr lang="fr-FR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Run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time	  66h	 24h	    48h</a:t>
            </a:r>
          </a:p>
          <a:p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Output	  500 Gb	 500 Gb	    1600-2000 Gb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fr-FR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fr-FR" sz="1200" dirty="0" err="1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Cost</a:t>
            </a:r>
            <a:r>
              <a:rPr lang="fr-FR" sz="1200" dirty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/</a:t>
            </a:r>
            <a:r>
              <a:rPr lang="fr-FR" sz="12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Gb </a:t>
            </a:r>
            <a:r>
              <a:rPr lang="fr-FR" sz="1200" dirty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fr-FR" sz="12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€)    3.8 - 4.5	 9.9 - 12.4	    6.6 - 8.3 </a:t>
            </a:r>
            <a:endParaRPr lang="fr-FR" sz="1200" dirty="0">
              <a:solidFill>
                <a:srgbClr val="FF2A44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33176" y="2548061"/>
            <a:ext cx="3858044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Qualité : Q30 moyen élevé (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même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en 2x200)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Taux d’erreur MGI &lt; taux d’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e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rreur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NovaSeq</a:t>
            </a:r>
            <a:endParaRPr lang="fr-FR" sz="12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%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reads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mappés MGI 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&gt; % </a:t>
            </a:r>
            <a:r>
              <a:rPr lang="fr-FR" sz="1200" dirty="0" err="1">
                <a:latin typeface="Avenir Book" charset="0"/>
                <a:ea typeface="Avenir Book" charset="0"/>
                <a:cs typeface="Avenir Book" charset="0"/>
              </a:rPr>
              <a:t>reads</a:t>
            </a:r>
            <a:r>
              <a:rPr lang="fr-FR" sz="12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mappés Illumina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50000"/>
              </a:lnSpc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Mais :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Runs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plus longs (+ lavage 6h)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Preparation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nanoballs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« délicate »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Régions riches A/</a:t>
            </a:r>
            <a:r>
              <a:rPr lang="fr-FR" sz="1200" dirty="0" err="1" smtClean="0"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fr-FR" sz="1200" dirty="0" smtClean="0">
                <a:latin typeface="Avenir Book" charset="0"/>
                <a:ea typeface="Avenir Book" charset="0"/>
                <a:cs typeface="Avenir Book" charset="0"/>
              </a:rPr>
              <a:t> et G/C moins couvertes </a:t>
            </a:r>
            <a:endParaRPr lang="fr-FR" sz="12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6573" y="2132856"/>
            <a:ext cx="3428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Tests préliminaires (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Genoscope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CNRGH)</a:t>
            </a:r>
            <a:endParaRPr lang="fr-FR" sz="1400" dirty="0"/>
          </a:p>
        </p:txBody>
      </p:sp>
      <p:cxnSp>
        <p:nvCxnSpPr>
          <p:cNvPr id="14" name="Straight Connector 175"/>
          <p:cNvCxnSpPr/>
          <p:nvPr/>
        </p:nvCxnSpPr>
        <p:spPr>
          <a:xfrm flipH="1">
            <a:off x="0" y="260648"/>
            <a:ext cx="9143944" cy="0"/>
          </a:xfrm>
          <a:prstGeom prst="line">
            <a:avLst/>
          </a:prstGeom>
          <a:ln>
            <a:solidFill>
              <a:srgbClr val="030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39552" y="116632"/>
            <a:ext cx="39501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NEW SEQUENCING TECHNOLOGY</a:t>
            </a:r>
            <a:endParaRPr lang="fr-FR" sz="18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00" y="1124744"/>
            <a:ext cx="6727171" cy="4824536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512" y="168267"/>
            <a:ext cx="5544616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 : </a:t>
            </a:r>
            <a:r>
              <a:rPr lang="fr-FR" sz="1800" dirty="0" err="1" smtClean="0">
                <a:solidFill>
                  <a:srgbClr val="660066"/>
                </a:solidFill>
                <a:latin typeface="Avenir Light"/>
                <a:cs typeface="Avenir Light"/>
              </a:rPr>
              <a:t>detection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 of pseudo U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15616" y="1732746"/>
            <a:ext cx="7272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Re-squiggle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re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-segmentation of the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current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profile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31840" y="1012666"/>
            <a:ext cx="2573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Re-squiggle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Tombo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9512" y="168267"/>
            <a:ext cx="5544616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 : </a:t>
            </a:r>
            <a:r>
              <a:rPr lang="fr-FR" sz="1800" dirty="0" err="1" smtClean="0">
                <a:solidFill>
                  <a:srgbClr val="660066"/>
                </a:solidFill>
                <a:latin typeface="Avenir Light"/>
                <a:cs typeface="Avenir Light"/>
              </a:rPr>
              <a:t>detection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 of pseudo U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47664" y="1012666"/>
            <a:ext cx="612068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3.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: KS </a:t>
            </a:r>
            <a:r>
              <a:rPr lang="fr-FR" sz="1800" dirty="0" err="1">
                <a:latin typeface="Avenir Book" charset="0"/>
                <a:ea typeface="Avenir Book" charset="0"/>
                <a:cs typeface="Avenir Book" charset="0"/>
              </a:rPr>
              <a:t>statistics</a:t>
            </a:r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Kolmogorov-Smirnov)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Nanopolish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827584" y="2309287"/>
            <a:ext cx="7236296" cy="3784009"/>
            <a:chOff x="827584" y="1691516"/>
            <a:chExt cx="7236296" cy="378400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7584" y="2020777"/>
              <a:ext cx="7236296" cy="3454748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2267744" y="1691516"/>
              <a:ext cx="151216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>
                  <a:latin typeface="Avenir Book" charset="0"/>
                  <a:ea typeface="Avenir Book" charset="0"/>
                  <a:cs typeface="Avenir Book" charset="0"/>
                </a:rPr>
                <a:t>Dwell</a:t>
              </a:r>
              <a:r>
                <a:rPr lang="fr-FR" sz="1600" dirty="0" smtClean="0">
                  <a:latin typeface="Avenir Book" charset="0"/>
                  <a:ea typeface="Avenir Book" charset="0"/>
                  <a:cs typeface="Avenir Book" charset="0"/>
                </a:rPr>
                <a:t> time</a:t>
              </a:r>
              <a:endParaRPr lang="fr-FR" sz="160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580112" y="1691516"/>
              <a:ext cx="172819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>
                  <a:latin typeface="Avenir Book" charset="0"/>
                  <a:ea typeface="Avenir Book" charset="0"/>
                  <a:cs typeface="Avenir Book" charset="0"/>
                </a:rPr>
                <a:t>Current</a:t>
              </a:r>
              <a:r>
                <a:rPr lang="fr-FR" sz="1600" dirty="0" smtClean="0">
                  <a:latin typeface="Avenir Book" charset="0"/>
                  <a:ea typeface="Avenir Book" charset="0"/>
                  <a:cs typeface="Avenir Book" charset="0"/>
                </a:rPr>
                <a:t> value</a:t>
              </a:r>
              <a:endParaRPr lang="fr-FR" sz="160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339752" y="6093296"/>
            <a:ext cx="457638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Low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efficiency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: Sn and </a:t>
            </a:r>
            <a:r>
              <a:rPr lang="fr-FR" sz="1600" dirty="0" err="1" smtClean="0">
                <a:latin typeface="Avenir Book" charset="0"/>
                <a:ea typeface="Avenir Book" charset="0"/>
                <a:cs typeface="Avenir Book" charset="0"/>
              </a:rPr>
              <a:t>Sp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: 30 </a:t>
            </a:r>
            <a:r>
              <a:rPr lang="mr-IN" sz="1600" dirty="0" smtClean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fr-FR" sz="1600" dirty="0" smtClean="0">
                <a:latin typeface="Avenir Book" charset="0"/>
                <a:ea typeface="Avenir Book" charset="0"/>
                <a:cs typeface="Avenir Book" charset="0"/>
              </a:rPr>
              <a:t> 50 %</a:t>
            </a:r>
            <a:endParaRPr lang="fr-FR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-3" y="404664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9512" y="168267"/>
            <a:ext cx="5544616" cy="4316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>
                <a:solidFill>
                  <a:srgbClr val="660066"/>
                </a:solidFill>
                <a:latin typeface="Avenir Light"/>
                <a:cs typeface="Avenir Light"/>
              </a:rPr>
              <a:t>DIRECT RNA 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SEQUENCING : </a:t>
            </a:r>
            <a:r>
              <a:rPr lang="fr-FR" sz="1800" dirty="0" err="1" smtClean="0">
                <a:solidFill>
                  <a:srgbClr val="660066"/>
                </a:solidFill>
                <a:latin typeface="Avenir Light"/>
                <a:cs typeface="Avenir Light"/>
              </a:rPr>
              <a:t>detection</a:t>
            </a:r>
            <a:r>
              <a:rPr lang="fr-FR" sz="1800" dirty="0" smtClean="0">
                <a:solidFill>
                  <a:srgbClr val="660066"/>
                </a:solidFill>
                <a:latin typeface="Avenir Light"/>
                <a:cs typeface="Avenir Light"/>
              </a:rPr>
              <a:t> of pseudo U</a:t>
            </a:r>
            <a:endParaRPr lang="fr-FR" sz="1800" dirty="0">
              <a:solidFill>
                <a:srgbClr val="660066"/>
              </a:solidFill>
              <a:latin typeface="Avenir Light"/>
              <a:cs typeface="Avenir Light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323528" y="2821787"/>
            <a:ext cx="4424588" cy="1333414"/>
            <a:chOff x="1907704" y="1628800"/>
            <a:chExt cx="4613570" cy="146675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t="73074"/>
            <a:stretch/>
          </p:blipFill>
          <p:spPr>
            <a:xfrm>
              <a:off x="1907704" y="2564904"/>
              <a:ext cx="4608512" cy="530651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/>
            <a:srcRect b="52367"/>
            <a:stretch/>
          </p:blipFill>
          <p:spPr>
            <a:xfrm>
              <a:off x="1912762" y="1628800"/>
              <a:ext cx="4608512" cy="938758"/>
            </a:xfrm>
            <a:prstGeom prst="rect">
              <a:avLst/>
            </a:prstGeom>
          </p:spPr>
        </p:pic>
      </p:grpSp>
      <p:grpSp>
        <p:nvGrpSpPr>
          <p:cNvPr id="10" name="Grouper 9"/>
          <p:cNvGrpSpPr/>
          <p:nvPr/>
        </p:nvGrpSpPr>
        <p:grpSpPr>
          <a:xfrm>
            <a:off x="323528" y="4512148"/>
            <a:ext cx="4445507" cy="1520173"/>
            <a:chOff x="1884554" y="3390681"/>
            <a:chExt cx="4919694" cy="167219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/>
            <a:srcRect t="71684"/>
            <a:stretch/>
          </p:blipFill>
          <p:spPr>
            <a:xfrm>
              <a:off x="1884554" y="4437112"/>
              <a:ext cx="4919694" cy="62575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/>
            <a:srcRect b="49390"/>
            <a:stretch/>
          </p:blipFill>
          <p:spPr>
            <a:xfrm>
              <a:off x="1884554" y="3390681"/>
              <a:ext cx="4919694" cy="1118440"/>
            </a:xfrm>
            <a:prstGeom prst="rect">
              <a:avLst/>
            </a:prstGeom>
          </p:spPr>
        </p:pic>
      </p:grpSp>
      <p:grpSp>
        <p:nvGrpSpPr>
          <p:cNvPr id="12" name="Grouper 11"/>
          <p:cNvGrpSpPr/>
          <p:nvPr/>
        </p:nvGrpSpPr>
        <p:grpSpPr>
          <a:xfrm>
            <a:off x="374900" y="1711841"/>
            <a:ext cx="5349228" cy="1118637"/>
            <a:chOff x="1460500" y="1403484"/>
            <a:chExt cx="7071940" cy="159346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0500" y="2514352"/>
              <a:ext cx="6223000" cy="4826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140" y="1988840"/>
              <a:ext cx="5448300" cy="419100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 flipH="1">
              <a:off x="4499992" y="1403484"/>
              <a:ext cx="1538457" cy="398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2A44"/>
                  </a:solidFill>
                </a:rPr>
                <a:t>p</a:t>
              </a:r>
              <a:r>
                <a:rPr lang="fr-FR" sz="1400" dirty="0" smtClean="0">
                  <a:solidFill>
                    <a:srgbClr val="FF2A44"/>
                  </a:solidFill>
                </a:rPr>
                <a:t>seudo U</a:t>
              </a:r>
              <a:endParaRPr lang="fr-FR" sz="1400" dirty="0">
                <a:solidFill>
                  <a:srgbClr val="FF2A44"/>
                </a:solidFill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 bwMode="auto">
            <a:xfrm flipH="1">
              <a:off x="4572000" y="1772816"/>
              <a:ext cx="72008" cy="288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2A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Connecteur droit avec flèche 16"/>
            <p:cNvCxnSpPr/>
            <p:nvPr/>
          </p:nvCxnSpPr>
          <p:spPr bwMode="auto">
            <a:xfrm>
              <a:off x="5508104" y="1772816"/>
              <a:ext cx="72008" cy="288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2A4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Connecteur droit 17"/>
            <p:cNvCxnSpPr/>
            <p:nvPr/>
          </p:nvCxnSpPr>
          <p:spPr bwMode="auto">
            <a:xfrm>
              <a:off x="3275856" y="2407940"/>
              <a:ext cx="2880320" cy="2289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/>
            <p:cNvCxnSpPr/>
            <p:nvPr/>
          </p:nvCxnSpPr>
          <p:spPr bwMode="auto">
            <a:xfrm flipH="1">
              <a:off x="6948264" y="2407940"/>
              <a:ext cx="1239292" cy="2311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1" name="Connecteur droit 20"/>
          <p:cNvCxnSpPr/>
          <p:nvPr/>
        </p:nvCxnSpPr>
        <p:spPr bwMode="auto">
          <a:xfrm flipH="1">
            <a:off x="713933" y="4155201"/>
            <a:ext cx="3643778" cy="356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cteur droit 22"/>
          <p:cNvCxnSpPr/>
          <p:nvPr/>
        </p:nvCxnSpPr>
        <p:spPr bwMode="auto">
          <a:xfrm>
            <a:off x="4525855" y="4155201"/>
            <a:ext cx="217411" cy="356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Connecteur droit avec flèche 25"/>
          <p:cNvCxnSpPr/>
          <p:nvPr/>
        </p:nvCxnSpPr>
        <p:spPr bwMode="auto">
          <a:xfrm flipV="1">
            <a:off x="1979712" y="6032321"/>
            <a:ext cx="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2A4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Connecteur droit avec flèche 26"/>
          <p:cNvCxnSpPr/>
          <p:nvPr/>
        </p:nvCxnSpPr>
        <p:spPr bwMode="auto">
          <a:xfrm flipV="1">
            <a:off x="2771800" y="6032321"/>
            <a:ext cx="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2A4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ZoneTexte 27"/>
          <p:cNvSpPr txBox="1"/>
          <p:nvPr/>
        </p:nvSpPr>
        <p:spPr>
          <a:xfrm>
            <a:off x="1704465" y="6392361"/>
            <a:ext cx="1531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/>
              <a:t>e</a:t>
            </a:r>
            <a:r>
              <a:rPr lang="fr-FR" sz="1200" dirty="0" err="1" smtClean="0"/>
              <a:t>rror</a:t>
            </a:r>
            <a:r>
              <a:rPr lang="fr-FR" sz="1200" dirty="0" smtClean="0"/>
              <a:t> of base </a:t>
            </a:r>
            <a:r>
              <a:rPr lang="fr-FR" sz="1200" dirty="0" err="1" smtClean="0"/>
              <a:t>calling</a:t>
            </a:r>
            <a:endParaRPr lang="fr-FR" sz="1200" dirty="0" smtClean="0"/>
          </a:p>
        </p:txBody>
      </p:sp>
      <p:sp>
        <p:nvSpPr>
          <p:cNvPr id="29" name="ZoneTexte 28"/>
          <p:cNvSpPr txBox="1"/>
          <p:nvPr/>
        </p:nvSpPr>
        <p:spPr>
          <a:xfrm>
            <a:off x="1619672" y="6176337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psi1</a:t>
            </a:r>
            <a:endParaRPr lang="fr-FR" sz="1100" dirty="0">
              <a:solidFill>
                <a:srgbClr val="FF2A44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761098" y="6176337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rgbClr val="FF2A44"/>
                </a:solidFill>
                <a:latin typeface="Avenir Book" charset="0"/>
                <a:ea typeface="Avenir Book" charset="0"/>
                <a:cs typeface="Avenir Book" charset="0"/>
              </a:rPr>
              <a:t>psi2</a:t>
            </a:r>
            <a:endParaRPr lang="fr-FR" sz="1100" dirty="0">
              <a:solidFill>
                <a:srgbClr val="FF2A44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5536830" y="4088145"/>
            <a:ext cx="2851594" cy="997039"/>
            <a:chOff x="5652120" y="5240233"/>
            <a:chExt cx="2851594" cy="997039"/>
          </a:xfrm>
        </p:grpSpPr>
        <p:grpSp>
          <p:nvGrpSpPr>
            <p:cNvPr id="35" name="Grouper 34"/>
            <p:cNvGrpSpPr/>
            <p:nvPr/>
          </p:nvGrpSpPr>
          <p:grpSpPr>
            <a:xfrm>
              <a:off x="5652120" y="5517232"/>
              <a:ext cx="2774245" cy="720040"/>
              <a:chOff x="5652120" y="5517232"/>
              <a:chExt cx="2774245" cy="720040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4168" y="5517232"/>
                <a:ext cx="2342197" cy="344441"/>
              </a:xfrm>
              <a:prstGeom prst="rect">
                <a:avLst/>
              </a:prstGeom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52120" y="5543654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>
                    <a:latin typeface="Avenir Book" charset="0"/>
                    <a:ea typeface="Avenir Book" charset="0"/>
                    <a:cs typeface="Avenir Book" charset="0"/>
                  </a:rPr>
                  <a:t>psi1</a:t>
                </a:r>
                <a:endParaRPr lang="fr-FR" sz="1200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pic>
            <p:nvPicPr>
              <p:cNvPr id="33" name="Image 32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4166" y="5877272"/>
                <a:ext cx="2340000" cy="360000"/>
              </a:xfrm>
              <a:prstGeom prst="rect">
                <a:avLst/>
              </a:prstGeom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5652120" y="5949280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>
                    <a:latin typeface="Avenir Book" charset="0"/>
                    <a:ea typeface="Avenir Book" charset="0"/>
                    <a:cs typeface="Avenir Book" charset="0"/>
                  </a:rPr>
                  <a:t>psi2</a:t>
                </a:r>
                <a:endParaRPr lang="fr-FR" sz="1200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5725388" y="5240233"/>
              <a:ext cx="277832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 err="1"/>
                <a:t>D</a:t>
              </a:r>
              <a:r>
                <a:rPr lang="fr-FR" sz="1200" dirty="0" err="1" smtClean="0"/>
                <a:t>etection</a:t>
              </a:r>
              <a:r>
                <a:rPr lang="fr-FR" sz="1200" dirty="0" smtClean="0"/>
                <a:t> : </a:t>
              </a:r>
              <a:r>
                <a:rPr lang="fr-FR" sz="1200" dirty="0" err="1" smtClean="0"/>
                <a:t>strongly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context</a:t>
              </a:r>
              <a:r>
                <a:rPr lang="fr-FR" sz="1200" dirty="0" smtClean="0"/>
                <a:t> </a:t>
              </a:r>
              <a:r>
                <a:rPr lang="fr-FR" sz="1200" dirty="0" err="1"/>
                <a:t>dependent</a:t>
              </a:r>
              <a:endParaRPr lang="fr-FR" sz="1200" dirty="0"/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1075284" y="919753"/>
            <a:ext cx="7032053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Alternative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strategy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: </a:t>
            </a:r>
            <a:r>
              <a:rPr lang="fr-FR" sz="1800" dirty="0" err="1">
                <a:latin typeface="Avenir Book" charset="0"/>
                <a:ea typeface="Avenir Book" charset="0"/>
                <a:cs typeface="Avenir Book" charset="0"/>
              </a:rPr>
              <a:t>d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etection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using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base </a:t>
            </a: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calling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mis-assignement</a:t>
            </a:r>
          </a:p>
          <a:p>
            <a:pPr algn="ctr"/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(Minimap2)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31840" y="2852936"/>
            <a:ext cx="288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smtClean="0">
                <a:latin typeface="Avenir Book" charset="0"/>
                <a:ea typeface="Avenir Book" charset="0"/>
                <a:cs typeface="Avenir Book" charset="0"/>
              </a:rPr>
              <a:t>Recent advances</a:t>
            </a:r>
            <a:endParaRPr lang="fr-FR" sz="2800" i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27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9335" y="674112"/>
            <a:ext cx="74110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HiCanu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accurate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assembly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of segmental duplications, satellites, and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allelic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variants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from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high-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fidelity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long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reads</a:t>
            </a:r>
            <a:endParaRPr lang="fr-F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Nurk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al.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Genome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Research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Sept.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2020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-3" y="228710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73271" y="44624"/>
            <a:ext cx="73727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ecent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advances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: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Assembly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PacBio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HiFi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reads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HiCANU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fr-FR" sz="20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4283968" y="1916831"/>
            <a:ext cx="4680520" cy="1368153"/>
            <a:chOff x="251520" y="3573016"/>
            <a:chExt cx="8810128" cy="3173301"/>
          </a:xfrm>
        </p:grpSpPr>
        <p:grpSp>
          <p:nvGrpSpPr>
            <p:cNvPr id="7" name="Grouper 6"/>
            <p:cNvGrpSpPr/>
            <p:nvPr/>
          </p:nvGrpSpPr>
          <p:grpSpPr>
            <a:xfrm>
              <a:off x="251520" y="3573016"/>
              <a:ext cx="8424936" cy="3173301"/>
              <a:chOff x="971600" y="260648"/>
              <a:chExt cx="7128792" cy="2381213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2"/>
              <a:srcRect b="82165"/>
              <a:stretch/>
            </p:blipFill>
            <p:spPr>
              <a:xfrm>
                <a:off x="971600" y="260648"/>
                <a:ext cx="7128792" cy="720080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2"/>
              <a:srcRect t="60640"/>
              <a:stretch/>
            </p:blipFill>
            <p:spPr>
              <a:xfrm>
                <a:off x="971600" y="1052736"/>
                <a:ext cx="7128792" cy="1589125"/>
              </a:xfrm>
              <a:prstGeom prst="rect">
                <a:avLst/>
              </a:prstGeom>
            </p:spPr>
          </p:pic>
        </p:grpSp>
        <p:sp>
          <p:nvSpPr>
            <p:cNvPr id="2" name="Rectangle 1"/>
            <p:cNvSpPr/>
            <p:nvPr/>
          </p:nvSpPr>
          <p:spPr bwMode="auto">
            <a:xfrm>
              <a:off x="473271" y="4653136"/>
              <a:ext cx="8131177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5671" y="5085184"/>
              <a:ext cx="8131177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78071" y="5445224"/>
              <a:ext cx="8131177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930471" y="5877272"/>
              <a:ext cx="8131177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55576" y="6309320"/>
              <a:ext cx="8131177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03" y="3764073"/>
            <a:ext cx="4823319" cy="283327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579445"/>
            <a:ext cx="3779912" cy="18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/>
        </p:nvCxnSpPr>
        <p:spPr>
          <a:xfrm>
            <a:off x="-3" y="413302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116632"/>
            <a:ext cx="5832648" cy="4524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dirty="0" err="1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Recent</a:t>
            </a:r>
            <a:r>
              <a:rPr lang="fr-FR" sz="1800" dirty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advances</a:t>
            </a:r>
            <a:r>
              <a:rPr lang="fr-FR" sz="18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: </a:t>
            </a:r>
            <a:r>
              <a:rPr lang="fr-FR" sz="18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Nanopore</a:t>
            </a:r>
            <a:r>
              <a:rPr lang="fr-FR" sz="18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and 10x </a:t>
            </a:r>
            <a:r>
              <a:rPr lang="fr-FR" sz="1800" dirty="0" err="1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Genomics</a:t>
            </a:r>
            <a:r>
              <a:rPr lang="fr-FR" sz="1800" dirty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Visium</a:t>
            </a:r>
            <a:endParaRPr lang="fr-FR" sz="18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91680" y="67353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spatial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landscape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gene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expression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isoforms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in tissue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sections</a:t>
            </a:r>
          </a:p>
          <a:p>
            <a:pPr algn="ctr"/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Lebrigand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et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al.,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bioRxiv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, 2020 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43608" y="1484784"/>
            <a:ext cx="7488832" cy="923330"/>
          </a:xfrm>
          <a:prstGeom prst="rect">
            <a:avLst/>
          </a:prstGeom>
          <a:noFill/>
          <a:ln>
            <a:solidFill>
              <a:srgbClr val="FF2A4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Spatial </a:t>
            </a:r>
            <a:r>
              <a:rPr lang="fr-FR" sz="1200" b="1" dirty="0" err="1">
                <a:latin typeface="Avenir Book" charset="0"/>
                <a:ea typeface="Avenir Book" charset="0"/>
                <a:cs typeface="Avenir Book" charset="0"/>
              </a:rPr>
              <a:t>Isoform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err="1">
                <a:latin typeface="Avenir Book" charset="0"/>
                <a:ea typeface="Avenir Book" charset="0"/>
                <a:cs typeface="Avenir Book" charset="0"/>
              </a:rPr>
              <a:t>Transcriptomics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200" b="1" dirty="0" err="1" smtClean="0">
                <a:latin typeface="Avenir Book" charset="0"/>
                <a:ea typeface="Avenir Book" charset="0"/>
                <a:cs typeface="Avenir Book" charset="0"/>
              </a:rPr>
              <a:t>SiT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fr-FR" sz="1200" b="1" dirty="0" err="1" smtClean="0">
                <a:latin typeface="Avenir Book" charset="0"/>
                <a:ea typeface="Avenir Book" charset="0"/>
                <a:cs typeface="Avenir Book" charset="0"/>
              </a:rPr>
              <a:t>Genome-wide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err="1">
                <a:latin typeface="Avenir Book" charset="0"/>
                <a:ea typeface="Avenir Book" charset="0"/>
                <a:cs typeface="Avenir Book" charset="0"/>
              </a:rPr>
              <a:t>approach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 to explore and </a:t>
            </a:r>
            <a:r>
              <a:rPr lang="fr-FR" sz="1200" b="1" dirty="0" err="1" smtClean="0">
                <a:latin typeface="Avenir Book" charset="0"/>
                <a:ea typeface="Avenir Book" charset="0"/>
                <a:cs typeface="Avenir Book" charset="0"/>
              </a:rPr>
              <a:t>discover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in a tissue </a:t>
            </a:r>
            <a:r>
              <a:rPr lang="fr-FR" sz="1200" b="1" dirty="0" err="1" smtClean="0">
                <a:latin typeface="Avenir Book" charset="0"/>
                <a:ea typeface="Avenir Book" charset="0"/>
                <a:cs typeface="Avenir Book" charset="0"/>
              </a:rPr>
              <a:t>context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 : </a:t>
            </a:r>
          </a:p>
          <a:p>
            <a:pPr marL="1085850" lvl="2" indent="-171450">
              <a:lnSpc>
                <a:spcPct val="150000"/>
              </a:lnSpc>
              <a:buFont typeface="Arial" charset="0"/>
              <a:buChar char="•"/>
            </a:pPr>
            <a:r>
              <a:rPr lang="fr-FR" sz="1200" b="1" dirty="0" err="1"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fr-FR" sz="1200" b="1" dirty="0" err="1" smtClean="0">
                <a:latin typeface="Avenir Book" charset="0"/>
                <a:ea typeface="Avenir Book" charset="0"/>
                <a:cs typeface="Avenir Book" charset="0"/>
              </a:rPr>
              <a:t>soform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expression 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bi-</a:t>
            </a:r>
            <a:r>
              <a:rPr lang="fr-FR" sz="1200" b="1" dirty="0" err="1">
                <a:latin typeface="Avenir Book" charset="0"/>
                <a:ea typeface="Avenir Book" charset="0"/>
                <a:cs typeface="Avenir Book" charset="0"/>
              </a:rPr>
              <a:t>allelic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expression)</a:t>
            </a:r>
          </a:p>
          <a:p>
            <a:pPr marL="1085850" lvl="2" indent="-171450">
              <a:lnSpc>
                <a:spcPct val="150000"/>
              </a:lnSpc>
              <a:buFont typeface="Arial" charset="0"/>
              <a:buChar char="•"/>
            </a:pPr>
            <a:r>
              <a:rPr lang="fr-FR" sz="1200" b="1" dirty="0" err="1"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fr-FR" sz="1200" b="1" dirty="0" err="1" smtClean="0">
                <a:latin typeface="Avenir Book" charset="0"/>
                <a:ea typeface="Avenir Book" charset="0"/>
                <a:cs typeface="Avenir Book" charset="0"/>
              </a:rPr>
              <a:t>equence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200" b="1" dirty="0" err="1" smtClean="0">
                <a:latin typeface="Avenir Book" charset="0"/>
                <a:ea typeface="Avenir Book" charset="0"/>
                <a:cs typeface="Avenir Book" charset="0"/>
              </a:rPr>
              <a:t>heterogeneity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200" b="1" dirty="0">
                <a:latin typeface="Avenir Book" charset="0"/>
                <a:ea typeface="Avenir Book" charset="0"/>
                <a:cs typeface="Avenir Book" charset="0"/>
              </a:rPr>
              <a:t>SNP </a:t>
            </a:r>
            <a:r>
              <a:rPr lang="fr-FR" sz="1200" b="1" dirty="0" smtClean="0">
                <a:latin typeface="Avenir Book" charset="0"/>
                <a:ea typeface="Avenir Book" charset="0"/>
                <a:cs typeface="Avenir Book" charset="0"/>
              </a:rPr>
              <a:t>expression)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96952"/>
            <a:ext cx="834887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04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/>
          <p:nvPr/>
        </p:nvCxnSpPr>
        <p:spPr>
          <a:xfrm>
            <a:off x="-3" y="332656"/>
            <a:ext cx="912322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73271" y="148570"/>
            <a:ext cx="65133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R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ecent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advances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: </a:t>
            </a:r>
            <a:r>
              <a:rPr lang="en-GB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Illumina sequencing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2000" dirty="0" err="1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GB" sz="2000" dirty="0" smtClean="0">
                <a:solidFill>
                  <a:srgbClr val="660066"/>
                </a:solidFill>
                <a:latin typeface="Avenir Book" charset="0"/>
                <a:ea typeface="Avenir Book" charset="0"/>
                <a:cs typeface="Avenir Book" charset="0"/>
              </a:rPr>
              <a:t>Smart-seq3</a:t>
            </a:r>
            <a:endParaRPr lang="fr-FR" sz="2000" dirty="0">
              <a:solidFill>
                <a:srgbClr val="660066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63643" y="709478"/>
            <a:ext cx="6195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Single-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cell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RNA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counting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at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allele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- and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isoform-resolution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using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Smart-seq3</a:t>
            </a:r>
          </a:p>
          <a:p>
            <a:pPr algn="ctr"/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Hagemann-Jensenn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et al. 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Nature </a:t>
            </a: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Biotechnology</a:t>
            </a: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2020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330" y="2060848"/>
            <a:ext cx="2452014" cy="2495997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179512" y="1713465"/>
            <a:ext cx="3932707" cy="2807018"/>
            <a:chOff x="107504" y="1396847"/>
            <a:chExt cx="3932707" cy="2807018"/>
          </a:xfrm>
        </p:grpSpPr>
        <p:grpSp>
          <p:nvGrpSpPr>
            <p:cNvPr id="7" name="Grouper 6"/>
            <p:cNvGrpSpPr/>
            <p:nvPr/>
          </p:nvGrpSpPr>
          <p:grpSpPr>
            <a:xfrm>
              <a:off x="107504" y="1396847"/>
              <a:ext cx="3932707" cy="2754029"/>
              <a:chOff x="107504" y="1396847"/>
              <a:chExt cx="3932707" cy="2754029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9526" y="1396847"/>
                <a:ext cx="3620685" cy="1917758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4"/>
              <a:srcRect t="76204"/>
              <a:stretch/>
            </p:blipFill>
            <p:spPr>
              <a:xfrm>
                <a:off x="107504" y="3284984"/>
                <a:ext cx="2947066" cy="865892"/>
              </a:xfrm>
              <a:prstGeom prst="rect">
                <a:avLst/>
              </a:prstGeom>
            </p:spPr>
          </p:pic>
        </p:grpSp>
        <p:sp>
          <p:nvSpPr>
            <p:cNvPr id="6" name="ZoneTexte 5"/>
            <p:cNvSpPr txBox="1"/>
            <p:nvPr/>
          </p:nvSpPr>
          <p:spPr>
            <a:xfrm>
              <a:off x="107504" y="3803755"/>
              <a:ext cx="309634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2A4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/>
                <a:t>Count RNA </a:t>
              </a:r>
              <a:r>
                <a:rPr lang="fr-FR" sz="1000" dirty="0" err="1" smtClean="0"/>
                <a:t>molecules</a:t>
              </a:r>
              <a:r>
                <a:rPr lang="fr-FR" sz="1000" dirty="0" smtClean="0"/>
                <a:t> at </a:t>
              </a:r>
              <a:r>
                <a:rPr lang="fr-FR" sz="1000" dirty="0" err="1" smtClean="0"/>
                <a:t>allelic</a:t>
              </a:r>
              <a:r>
                <a:rPr lang="fr-FR" sz="1000" dirty="0" smtClean="0"/>
                <a:t> and </a:t>
              </a:r>
              <a:r>
                <a:rPr lang="fr-FR" sz="1000" dirty="0" err="1" smtClean="0"/>
                <a:t>transcript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isoform</a:t>
              </a:r>
              <a:r>
                <a:rPr lang="fr-FR" sz="1000" dirty="0" smtClean="0"/>
                <a:t> </a:t>
              </a:r>
              <a:r>
                <a:rPr lang="fr-FR" sz="1000" dirty="0" err="1" smtClean="0"/>
                <a:t>resolution</a:t>
              </a:r>
              <a:endParaRPr lang="fr-FR" sz="1000" dirty="0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5031781" y="1628800"/>
            <a:ext cx="3212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Dimensionality</a:t>
            </a: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reduction</a:t>
            </a: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of 3,890 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human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cells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 smtClean="0">
                <a:latin typeface="Avenir Book" charset="0"/>
                <a:ea typeface="Avenir Book" charset="0"/>
                <a:cs typeface="Avenir Book" charset="0"/>
              </a:rPr>
              <a:t>colored</a:t>
            </a:r>
            <a:r>
              <a:rPr lang="fr-FR" sz="11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by 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annotated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100" dirty="0" err="1">
                <a:latin typeface="Avenir Book" charset="0"/>
                <a:ea typeface="Avenir Book" charset="0"/>
                <a:cs typeface="Avenir Book" charset="0"/>
              </a:rPr>
              <a:t>cell</a:t>
            </a:r>
            <a:r>
              <a:rPr lang="fr-FR" sz="1100" dirty="0">
                <a:latin typeface="Avenir Book" charset="0"/>
                <a:ea typeface="Avenir Book" charset="0"/>
                <a:cs typeface="Avenir Book" charset="0"/>
              </a:rPr>
              <a:t> type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971600" y="4797152"/>
            <a:ext cx="7704856" cy="1723654"/>
            <a:chOff x="971600" y="5013176"/>
            <a:chExt cx="7704856" cy="1723654"/>
          </a:xfrm>
        </p:grpSpPr>
        <p:sp>
          <p:nvSpPr>
            <p:cNvPr id="15" name="Espace réservé du contenu 3">
              <a:extLst>
                <a:ext uri="{FF2B5EF4-FFF2-40B4-BE49-F238E27FC236}">
                  <a16:creationId xmlns:a16="http://schemas.microsoft.com/office/drawing/2014/main" xmlns="" id="{F64BA66B-E43C-4C52-8B0C-50061ED96429}"/>
                </a:ext>
              </a:extLst>
            </p:cNvPr>
            <p:cNvSpPr txBox="1">
              <a:spLocks/>
            </p:cNvSpPr>
            <p:nvPr/>
          </p:nvSpPr>
          <p:spPr>
            <a:xfrm>
              <a:off x="971600" y="5013176"/>
              <a:ext cx="7704856" cy="172365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1200" kern="0" dirty="0" smtClean="0">
                  <a:latin typeface="Avenir Book" charset="0"/>
                  <a:ea typeface="Avenir Book" charset="0"/>
                  <a:cs typeface="Avenir Book" charset="0"/>
                </a:rPr>
                <a:t>Smart-seq3 :</a:t>
              </a:r>
            </a:p>
            <a:p>
              <a:r>
                <a:rPr lang="en-US" sz="1200" kern="0" dirty="0" smtClean="0">
                  <a:latin typeface="Avenir Book" charset="0"/>
                  <a:ea typeface="Avenir Book" charset="0"/>
                  <a:cs typeface="Avenir Book" charset="0"/>
                </a:rPr>
                <a:t>full-length transcriptome coverage </a:t>
              </a:r>
            </a:p>
            <a:p>
              <a:r>
                <a:rPr lang="en-US" sz="1200" kern="0" dirty="0" smtClean="0">
                  <a:latin typeface="Avenir Book" charset="0"/>
                  <a:ea typeface="Avenir Book" charset="0"/>
                  <a:cs typeface="Avenir Book" charset="0"/>
                </a:rPr>
                <a:t>5′ UMI RNA          in silico  reconstruction of thousands of RNA molecules/cell</a:t>
              </a:r>
            </a:p>
            <a:p>
              <a:r>
                <a:rPr lang="en-US" sz="1200" kern="0" dirty="0" smtClean="0">
                  <a:latin typeface="Avenir Book" charset="0"/>
                  <a:ea typeface="Avenir Book" charset="0"/>
                  <a:cs typeface="Avenir Book" charset="0"/>
                </a:rPr>
                <a:t>60% assignments to allelic origin</a:t>
              </a:r>
            </a:p>
            <a:p>
              <a:r>
                <a:rPr lang="en-US" sz="1200" kern="0" dirty="0" smtClean="0">
                  <a:latin typeface="Avenir Book" charset="0"/>
                  <a:ea typeface="Avenir Book" charset="0"/>
                  <a:cs typeface="Avenir Book" charset="0"/>
                </a:rPr>
                <a:t>30–50% assignments to specific isoforms</a:t>
              </a:r>
            </a:p>
            <a:p>
              <a:pPr marL="0" indent="0">
                <a:buNone/>
              </a:pPr>
              <a:endParaRPr lang="en-US" sz="1200" kern="0" dirty="0" smtClean="0">
                <a:latin typeface="Avenir Book" charset="0"/>
                <a:ea typeface="Avenir Book" charset="0"/>
                <a:cs typeface="Avenir Book" charset="0"/>
              </a:endParaRPr>
            </a:p>
            <a:p>
              <a:pPr marL="0" indent="0">
                <a:buFontTx/>
                <a:buNone/>
              </a:pPr>
              <a:r>
                <a:rPr lang="en-US" sz="1200" kern="0" dirty="0" smtClean="0">
                  <a:latin typeface="Avenir Book" charset="0"/>
                  <a:ea typeface="Avenir Book" charset="0"/>
                  <a:cs typeface="Avenir Book" charset="0"/>
                </a:rPr>
                <a:t>Smart-seq3 greatly increased sensitivity compared to Smart-seq2 detecting thousands more transcripts/cell</a:t>
              </a:r>
              <a:endParaRPr lang="fr-FR" sz="1200" kern="0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cxnSp>
          <p:nvCxnSpPr>
            <p:cNvPr id="11" name="Connecteur droit avec flèche 10"/>
            <p:cNvCxnSpPr/>
            <p:nvPr/>
          </p:nvCxnSpPr>
          <p:spPr bwMode="auto">
            <a:xfrm>
              <a:off x="2267744" y="5589240"/>
              <a:ext cx="324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2225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4462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structure, </a:t>
            </a:r>
            <a:r>
              <a:rPr lang="fr-FR" sz="1800" dirty="0" err="1">
                <a:latin typeface="Avenir Book" charset="0"/>
                <a:ea typeface="Avenir Book" charset="0"/>
                <a:cs typeface="Avenir Book" charset="0"/>
              </a:rPr>
              <a:t>function</a:t>
            </a:r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, and </a:t>
            </a:r>
            <a:r>
              <a:rPr lang="fr-FR" sz="1800" dirty="0" err="1">
                <a:latin typeface="Avenir Book" charset="0"/>
                <a:ea typeface="Avenir Book" charset="0"/>
                <a:cs typeface="Avenir Book" charset="0"/>
              </a:rPr>
              <a:t>evolution</a:t>
            </a:r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 of a </a:t>
            </a:r>
            <a:r>
              <a:rPr lang="fr-FR" sz="1800" dirty="0" err="1">
                <a:latin typeface="Avenir Book" charset="0"/>
                <a:ea typeface="Avenir Book" charset="0"/>
                <a:cs typeface="Avenir Book" charset="0"/>
              </a:rPr>
              <a:t>complete</a:t>
            </a:r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dirty="0" err="1">
                <a:latin typeface="Avenir Book" charset="0"/>
                <a:ea typeface="Avenir Book" charset="0"/>
                <a:cs typeface="Avenir Book" charset="0"/>
              </a:rPr>
              <a:t>human</a:t>
            </a:r>
            <a:r>
              <a:rPr lang="fr-FR" sz="1800" dirty="0">
                <a:latin typeface="Avenir Book" charset="0"/>
                <a:ea typeface="Avenir Book" charset="0"/>
                <a:cs typeface="Avenir Book" charset="0"/>
              </a:rPr>
              <a:t> chromosome 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8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  <a:p>
            <a:pPr algn="ctr">
              <a:lnSpc>
                <a:spcPct val="150000"/>
              </a:lnSpc>
            </a:pPr>
            <a:r>
              <a:rPr lang="fr-FR" sz="1800" dirty="0" err="1" smtClean="0">
                <a:latin typeface="Avenir Book" charset="0"/>
                <a:ea typeface="Avenir Book" charset="0"/>
                <a:cs typeface="Avenir Book" charset="0"/>
              </a:rPr>
              <a:t>Logsdon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 et al.,</a:t>
            </a:r>
            <a:r>
              <a:rPr lang="fr-FR" sz="1800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800" i="1" dirty="0" err="1" smtClean="0">
                <a:latin typeface="Avenir Book" charset="0"/>
                <a:ea typeface="Avenir Book" charset="0"/>
                <a:cs typeface="Avenir Book" charset="0"/>
              </a:rPr>
              <a:t>bioRxiv</a:t>
            </a:r>
            <a:r>
              <a:rPr lang="fr-FR" sz="1800" dirty="0" smtClean="0">
                <a:latin typeface="Avenir Book" charset="0"/>
                <a:ea typeface="Avenir Book" charset="0"/>
                <a:cs typeface="Avenir Book" charset="0"/>
              </a:rPr>
              <a:t>, Sept 2020</a:t>
            </a:r>
            <a:endParaRPr lang="fr-FR" sz="18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5249" y="1052736"/>
            <a:ext cx="82932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First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complete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linear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assembly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of a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human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autosomal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chromosome.</a:t>
            </a:r>
          </a:p>
          <a:p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It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resolves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the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sequence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of five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previously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long-standing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gaps :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2.08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Mbp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centromeric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α-satellite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array</a:t>
            </a:r>
            <a:endParaRPr lang="fr-F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644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kbp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defensin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copy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number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polymorphism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endParaRPr lang="fr-F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863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kbp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variable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number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tandem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repeat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at chromosome 8q21.2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neocentromere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Etc..</a:t>
            </a:r>
          </a:p>
          <a:p>
            <a:pPr marL="285750" indent="-285750">
              <a:buFont typeface="Arial" charset="0"/>
              <a:buChar char="•"/>
            </a:pP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Barcoded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Ultra-long </a:t>
            </a:r>
            <a:r>
              <a:rPr lang="fr-FR" sz="14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Nanopore</a:t>
            </a:r>
            <a:r>
              <a:rPr lang="fr-FR" sz="1400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reads</a:t>
            </a:r>
            <a:r>
              <a:rPr lang="fr-FR" sz="1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assembled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into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a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scaffold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Regions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within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the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scaffold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high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sequence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identity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PacBio</a:t>
            </a:r>
            <a:r>
              <a:rPr lang="fr-FR" sz="14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b="1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HiFi</a:t>
            </a:r>
            <a:r>
              <a:rPr lang="fr-FR" sz="1400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contigs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are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replaced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thereby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improving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the base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accuracy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to &gt;99.99%.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58" y="3501008"/>
            <a:ext cx="6964110" cy="28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8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504" y="260648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Avenir Light"/>
                <a:cs typeface="Avenir Light"/>
              </a:rPr>
              <a:t>Summary</a:t>
            </a:r>
            <a:endParaRPr lang="fr-FR" dirty="0">
              <a:latin typeface="Avenir Light"/>
              <a:cs typeface="Avenir Ligh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1112630"/>
            <a:ext cx="6048672" cy="500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PacBio</a:t>
            </a:r>
            <a:endParaRPr lang="fr-FR" sz="1400" i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Maximum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read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length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: 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00 kb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CCS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HiFI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reads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) :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Very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low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error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rate,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better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genome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assembly</a:t>
            </a:r>
            <a:endParaRPr lang="fr-F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cDNAs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resolution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of alternative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splicing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modified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DNA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6mA &gt;&gt; 5mC)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</a:pPr>
            <a:endParaRPr lang="fr-F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</a:pPr>
            <a:r>
              <a:rPr lang="fr-FR" sz="1400" i="1" dirty="0" err="1" smtClean="0">
                <a:latin typeface="Avenir Book" charset="0"/>
                <a:ea typeface="Avenir Book" charset="0"/>
                <a:cs typeface="Avenir Book" charset="0"/>
              </a:rPr>
              <a:t>Nanopore</a:t>
            </a:r>
            <a:endParaRPr lang="fr-FR" sz="1400" i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Very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light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system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Very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long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reads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: maximum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length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&gt;&gt; 200 kb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Detection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modified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DNA (5mC &gt;&gt; 6mA)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Direct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sequencing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of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RNA 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Direct RNA-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seq</a:t>
            </a:r>
            <a:endParaRPr lang="fr-F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D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etection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of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modified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RNA (6mA, pseudo U) 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lnSpc>
                <a:spcPct val="120000"/>
              </a:lnSpc>
            </a:pPr>
            <a:r>
              <a:rPr lang="fr-FR" sz="1400" i="1" dirty="0" smtClean="0">
                <a:latin typeface="Avenir Book" charset="0"/>
                <a:ea typeface="Avenir Book" charset="0"/>
                <a:cs typeface="Avenir Book" charset="0"/>
              </a:rPr>
              <a:t>Illumina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Reconstruction of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complete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cDNAs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with</a:t>
            </a: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 Smartseq3 :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fr-FR" sz="1400" dirty="0" smtClean="0">
                <a:latin typeface="Avenir Book" charset="0"/>
                <a:ea typeface="Avenir Book" charset="0"/>
                <a:cs typeface="Avenir Book" charset="0"/>
              </a:rPr>
              <a:t>Reconstruction 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of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thousands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of RNA </a:t>
            </a:r>
            <a:r>
              <a:rPr lang="fr-FR" sz="1400" dirty="0" err="1">
                <a:latin typeface="Avenir Book" charset="0"/>
                <a:ea typeface="Avenir Book" charset="0"/>
                <a:cs typeface="Avenir Book" charset="0"/>
              </a:rPr>
              <a:t>molecules</a:t>
            </a:r>
            <a:r>
              <a:rPr lang="fr-FR" sz="1400" dirty="0">
                <a:latin typeface="Avenir Book" charset="0"/>
                <a:ea typeface="Avenir Book" charset="0"/>
                <a:cs typeface="Avenir Book" charset="0"/>
              </a:rPr>
              <a:t> per </a:t>
            </a:r>
            <a:r>
              <a:rPr lang="fr-FR" sz="1400" dirty="0" err="1" smtClean="0">
                <a:latin typeface="Avenir Book" charset="0"/>
                <a:ea typeface="Avenir Book" charset="0"/>
                <a:cs typeface="Avenir Book" charset="0"/>
              </a:rPr>
              <a:t>cell</a:t>
            </a:r>
            <a:endParaRPr lang="fr-FR" sz="1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400" kern="0" dirty="0" smtClean="0">
                <a:latin typeface="Avenir Book" charset="0"/>
                <a:ea typeface="Avenir Book" charset="0"/>
                <a:cs typeface="Avenir Book" charset="0"/>
              </a:rPr>
              <a:t>RNA quantification </a:t>
            </a:r>
            <a:r>
              <a:rPr lang="en-US" sz="1400" kern="0" dirty="0">
                <a:latin typeface="Avenir Book" charset="0"/>
                <a:ea typeface="Avenir Book" charset="0"/>
                <a:cs typeface="Avenir Book" charset="0"/>
              </a:rPr>
              <a:t>at allele and isoform resolution</a:t>
            </a:r>
            <a:endParaRPr lang="fr-FR" sz="1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03325"/>
            <a:ext cx="1816716" cy="12283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036" y="-3077"/>
            <a:ext cx="709880" cy="40774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457" y="1700808"/>
            <a:ext cx="601459" cy="4429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637" y="1710755"/>
            <a:ext cx="688708" cy="6381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r="11709"/>
          <a:stretch/>
        </p:blipFill>
        <p:spPr>
          <a:xfrm>
            <a:off x="6604168" y="980728"/>
            <a:ext cx="416104" cy="70879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300192" y="1310571"/>
            <a:ext cx="5341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smtClean="0"/>
              <a:t>PacBio</a:t>
            </a:r>
            <a:endParaRPr lang="fr-FR" sz="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774183" y="1855351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err="1" smtClean="0"/>
              <a:t>Nanopore</a:t>
            </a:r>
            <a:endParaRPr lang="fr-FR" sz="8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8228516" y="1700808"/>
            <a:ext cx="574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 smtClean="0"/>
              <a:t>Illumina</a:t>
            </a:r>
            <a:endParaRPr lang="fr-FR" sz="800" b="1" dirty="0"/>
          </a:p>
        </p:txBody>
      </p:sp>
    </p:spTree>
    <p:extLst>
      <p:ext uri="{BB962C8B-B14F-4D97-AF65-F5344CB8AC3E}">
        <p14:creationId xmlns:p14="http://schemas.microsoft.com/office/powerpoint/2010/main" val="12466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183"/>
            <a:ext cx="9144000" cy="611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fr-FR" sz="1800" dirty="0">
              <a:solidFill>
                <a:srgbClr val="110AFF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r="80138" b="91666"/>
          <a:stretch/>
        </p:blipFill>
        <p:spPr>
          <a:xfrm>
            <a:off x="1907704" y="3418812"/>
            <a:ext cx="983814" cy="31719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l="79340" t="1646" b="91617"/>
          <a:stretch/>
        </p:blipFill>
        <p:spPr>
          <a:xfrm>
            <a:off x="5696091" y="2482708"/>
            <a:ext cx="1023320" cy="25641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/>
          <a:srcRect l="40484" t="-127" r="41335" b="91936"/>
          <a:stretch/>
        </p:blipFill>
        <p:spPr>
          <a:xfrm>
            <a:off x="2051720" y="2482708"/>
            <a:ext cx="900545" cy="311727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 bwMode="auto">
          <a:xfrm>
            <a:off x="4355976" y="2132856"/>
            <a:ext cx="0" cy="540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ZoneTexte 23"/>
          <p:cNvSpPr txBox="1"/>
          <p:nvPr/>
        </p:nvSpPr>
        <p:spPr>
          <a:xfrm>
            <a:off x="998711" y="2060848"/>
            <a:ext cx="3256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Avenir Book" charset="0"/>
                <a:ea typeface="Avenir Book" charset="0"/>
                <a:cs typeface="Avenir Book" charset="0"/>
              </a:rPr>
              <a:t>NGS short reads assembly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043608" y="4797152"/>
            <a:ext cx="2651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>
                <a:latin typeface="Avenir Book" charset="0"/>
                <a:ea typeface="Avenir Book" charset="0"/>
                <a:cs typeface="Avenir Book" charset="0"/>
              </a:rPr>
              <a:t>Long reads assembly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403648" y="836712"/>
            <a:ext cx="6372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>
                <a:latin typeface="Avenir Book" charset="0"/>
                <a:ea typeface="Avenir Book" charset="0"/>
                <a:cs typeface="Avenir Book" charset="0"/>
              </a:rPr>
              <a:t>Assembly of DNA fragments with repeated sequences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1259632" y="5153778"/>
            <a:ext cx="6761760" cy="363454"/>
            <a:chOff x="2427136" y="5491404"/>
            <a:chExt cx="6761760" cy="363454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"/>
            <a:srcRect b="91617"/>
            <a:stretch/>
          </p:blipFill>
          <p:spPr>
            <a:xfrm>
              <a:off x="2427136" y="5535816"/>
              <a:ext cx="4953176" cy="319042"/>
            </a:xfrm>
            <a:prstGeom prst="rect">
              <a:avLst/>
            </a:prstGeom>
          </p:spPr>
        </p:pic>
        <p:grpSp>
          <p:nvGrpSpPr>
            <p:cNvPr id="30" name="Grouper 29"/>
            <p:cNvGrpSpPr/>
            <p:nvPr/>
          </p:nvGrpSpPr>
          <p:grpSpPr>
            <a:xfrm>
              <a:off x="7146844" y="5491404"/>
              <a:ext cx="2042052" cy="357909"/>
              <a:chOff x="6994444" y="1870652"/>
              <a:chExt cx="2042052" cy="357909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 rotWithShape="1">
              <a:blip r:embed="rId2"/>
              <a:srcRect l="20273" t="-1198" r="58982" b="91793"/>
              <a:stretch/>
            </p:blipFill>
            <p:spPr>
              <a:xfrm>
                <a:off x="6994444" y="1870652"/>
                <a:ext cx="1027545" cy="357909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 bwMode="auto">
              <a:xfrm>
                <a:off x="8028384" y="2014668"/>
                <a:ext cx="1008112" cy="144016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33" name="Rectangle 32"/>
          <p:cNvSpPr/>
          <p:nvPr/>
        </p:nvSpPr>
        <p:spPr bwMode="auto">
          <a:xfrm>
            <a:off x="5724128" y="3490820"/>
            <a:ext cx="1008112" cy="144016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"/>
          <a:srcRect l="20273" t="-1198" r="58982" b="91793"/>
          <a:stretch/>
        </p:blipFill>
        <p:spPr>
          <a:xfrm>
            <a:off x="3839091" y="2842748"/>
            <a:ext cx="1027545" cy="357909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1129639" y="1196752"/>
            <a:ext cx="6754729" cy="802102"/>
            <a:chOff x="1705703" y="1870652"/>
            <a:chExt cx="6754729" cy="802102"/>
          </a:xfrm>
        </p:grpSpPr>
        <p:grpSp>
          <p:nvGrpSpPr>
            <p:cNvPr id="9" name="Grouper 8"/>
            <p:cNvGrpSpPr/>
            <p:nvPr/>
          </p:nvGrpSpPr>
          <p:grpSpPr>
            <a:xfrm>
              <a:off x="1705703" y="1870652"/>
              <a:ext cx="6754729" cy="802102"/>
              <a:chOff x="1705703" y="1870652"/>
              <a:chExt cx="6754729" cy="802102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2"/>
              <a:srcRect b="80137"/>
              <a:stretch/>
            </p:blipFill>
            <p:spPr>
              <a:xfrm>
                <a:off x="1705703" y="1916832"/>
                <a:ext cx="4953176" cy="755922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2"/>
              <a:srcRect l="20273" t="-1198" r="58982" b="91793"/>
              <a:stretch/>
            </p:blipFill>
            <p:spPr>
              <a:xfrm>
                <a:off x="6418380" y="1870652"/>
                <a:ext cx="1027545" cy="357909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 bwMode="auto">
              <a:xfrm>
                <a:off x="7452320" y="2014668"/>
                <a:ext cx="1008112" cy="144016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11" name="Connecteur droit 10"/>
            <p:cNvCxnSpPr/>
            <p:nvPr/>
          </p:nvCxnSpPr>
          <p:spPr bwMode="auto">
            <a:xfrm>
              <a:off x="6167721" y="2302700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Connecteur droit 34"/>
            <p:cNvCxnSpPr/>
            <p:nvPr/>
          </p:nvCxnSpPr>
          <p:spPr bwMode="auto">
            <a:xfrm>
              <a:off x="6320121" y="2385830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Connecteur droit 35"/>
            <p:cNvCxnSpPr/>
            <p:nvPr/>
          </p:nvCxnSpPr>
          <p:spPr bwMode="auto">
            <a:xfrm>
              <a:off x="6472521" y="2468960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110A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Connecteur droit 36"/>
            <p:cNvCxnSpPr/>
            <p:nvPr/>
          </p:nvCxnSpPr>
          <p:spPr bwMode="auto">
            <a:xfrm>
              <a:off x="6804248" y="2469806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110A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Connecteur droit 37"/>
            <p:cNvCxnSpPr/>
            <p:nvPr/>
          </p:nvCxnSpPr>
          <p:spPr bwMode="auto">
            <a:xfrm>
              <a:off x="7167026" y="2469806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110A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Connecteur droit 38"/>
            <p:cNvCxnSpPr/>
            <p:nvPr/>
          </p:nvCxnSpPr>
          <p:spPr bwMode="auto">
            <a:xfrm>
              <a:off x="7535873" y="2467068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Connecteur droit 39"/>
            <p:cNvCxnSpPr/>
            <p:nvPr/>
          </p:nvCxnSpPr>
          <p:spPr bwMode="auto">
            <a:xfrm>
              <a:off x="7904720" y="2464330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Connecteur droit 40"/>
            <p:cNvCxnSpPr/>
            <p:nvPr/>
          </p:nvCxnSpPr>
          <p:spPr bwMode="auto">
            <a:xfrm>
              <a:off x="6431254" y="2386238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110A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Connecteur droit 41"/>
            <p:cNvCxnSpPr/>
            <p:nvPr/>
          </p:nvCxnSpPr>
          <p:spPr bwMode="auto">
            <a:xfrm>
              <a:off x="6588224" y="2291155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110A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Connecteur droit 42"/>
            <p:cNvCxnSpPr/>
            <p:nvPr/>
          </p:nvCxnSpPr>
          <p:spPr bwMode="auto">
            <a:xfrm>
              <a:off x="7077997" y="2288417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110A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Connecteur droit 43"/>
            <p:cNvCxnSpPr/>
            <p:nvPr/>
          </p:nvCxnSpPr>
          <p:spPr bwMode="auto">
            <a:xfrm>
              <a:off x="7567770" y="2285679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eur droit 44"/>
            <p:cNvCxnSpPr/>
            <p:nvPr/>
          </p:nvCxnSpPr>
          <p:spPr bwMode="auto">
            <a:xfrm>
              <a:off x="8057543" y="2282941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eur droit 45"/>
            <p:cNvCxnSpPr/>
            <p:nvPr/>
          </p:nvCxnSpPr>
          <p:spPr bwMode="auto">
            <a:xfrm>
              <a:off x="7792601" y="2374708"/>
              <a:ext cx="288032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Connecteur droit 46"/>
            <p:cNvCxnSpPr/>
            <p:nvPr/>
          </p:nvCxnSpPr>
          <p:spPr bwMode="auto">
            <a:xfrm>
              <a:off x="7308305" y="2371970"/>
              <a:ext cx="14403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Connecteur droit 47"/>
            <p:cNvCxnSpPr/>
            <p:nvPr/>
          </p:nvCxnSpPr>
          <p:spPr bwMode="auto">
            <a:xfrm>
              <a:off x="7461113" y="2369232"/>
              <a:ext cx="14403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9" name="Connecteur droit avec flèche 48"/>
          <p:cNvCxnSpPr/>
          <p:nvPr/>
        </p:nvCxnSpPr>
        <p:spPr bwMode="auto">
          <a:xfrm>
            <a:off x="4999082" y="3202788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Connecteur droit avec flèche 49"/>
          <p:cNvCxnSpPr/>
          <p:nvPr/>
        </p:nvCxnSpPr>
        <p:spPr bwMode="auto">
          <a:xfrm>
            <a:off x="3178190" y="2626724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Connecteur droit avec flèche 50"/>
          <p:cNvCxnSpPr/>
          <p:nvPr/>
        </p:nvCxnSpPr>
        <p:spPr bwMode="auto">
          <a:xfrm flipV="1">
            <a:off x="4991219" y="2618856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Connecteur droit avec flèche 51"/>
          <p:cNvCxnSpPr/>
          <p:nvPr/>
        </p:nvCxnSpPr>
        <p:spPr bwMode="auto">
          <a:xfrm flipV="1">
            <a:off x="3170327" y="3189960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Connecteur droit avec flèche 52"/>
          <p:cNvCxnSpPr/>
          <p:nvPr/>
        </p:nvCxnSpPr>
        <p:spPr bwMode="auto">
          <a:xfrm flipH="1">
            <a:off x="5004048" y="2770740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Connecteur droit avec flèche 53"/>
          <p:cNvCxnSpPr/>
          <p:nvPr/>
        </p:nvCxnSpPr>
        <p:spPr bwMode="auto">
          <a:xfrm flipH="1" flipV="1">
            <a:off x="3059832" y="2685904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8" name="Grouper 57"/>
          <p:cNvGrpSpPr/>
          <p:nvPr/>
        </p:nvGrpSpPr>
        <p:grpSpPr>
          <a:xfrm>
            <a:off x="755576" y="3923764"/>
            <a:ext cx="8080289" cy="400110"/>
            <a:chOff x="539552" y="4797152"/>
            <a:chExt cx="8080289" cy="400110"/>
          </a:xfrm>
        </p:grpSpPr>
        <p:sp>
          <p:nvSpPr>
            <p:cNvPr id="55" name="ZoneTexte 54"/>
            <p:cNvSpPr txBox="1"/>
            <p:nvPr/>
          </p:nvSpPr>
          <p:spPr>
            <a:xfrm>
              <a:off x="539552" y="4797152"/>
              <a:ext cx="8080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>
                  <a:latin typeface="Avenir Book" charset="0"/>
                  <a:ea typeface="Avenir Book" charset="0"/>
                  <a:cs typeface="Avenir Book" charset="0"/>
                </a:rPr>
                <a:t>Several contigs       incomplete assembly, underestimation of repeats </a:t>
              </a:r>
            </a:p>
          </p:txBody>
        </p:sp>
        <p:cxnSp>
          <p:nvCxnSpPr>
            <p:cNvPr id="57" name="Connecteur droit avec flèche 56"/>
            <p:cNvCxnSpPr/>
            <p:nvPr/>
          </p:nvCxnSpPr>
          <p:spPr bwMode="auto">
            <a:xfrm>
              <a:off x="2411760" y="5013176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Rectangle 7"/>
          <p:cNvSpPr/>
          <p:nvPr/>
        </p:nvSpPr>
        <p:spPr>
          <a:xfrm>
            <a:off x="2088232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rgbClr val="660066"/>
                </a:solidFill>
                <a:latin typeface="Avenir Book"/>
                <a:cs typeface="Avenir Book"/>
              </a:rPr>
              <a:t>LONG-READS VERSUS SHORT-READS</a:t>
            </a:r>
            <a:endParaRPr lang="fr-FR" sz="18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5271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99311"/>
            <a:ext cx="9144000" cy="719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fr-FR" sz="1800" dirty="0">
              <a:solidFill>
                <a:srgbClr val="110A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47864" y="908720"/>
            <a:ext cx="2355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>
                <a:latin typeface="Avenir Book"/>
                <a:cs typeface="Avenir Book"/>
              </a:rPr>
              <a:t>Haplotype phasing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1619672" y="1423562"/>
            <a:ext cx="5481866" cy="4597726"/>
            <a:chOff x="1619672" y="1423562"/>
            <a:chExt cx="5481866" cy="459772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9672" y="1423562"/>
              <a:ext cx="5481866" cy="4597726"/>
            </a:xfrm>
            <a:prstGeom prst="rect">
              <a:avLst/>
            </a:prstGeom>
          </p:spPr>
        </p:pic>
        <p:sp>
          <p:nvSpPr>
            <p:cNvPr id="3" name="ZoneTexte 2"/>
            <p:cNvSpPr txBox="1">
              <a:spLocks/>
            </p:cNvSpPr>
            <p:nvPr/>
          </p:nvSpPr>
          <p:spPr>
            <a:xfrm>
              <a:off x="5046333" y="1429418"/>
              <a:ext cx="262692" cy="299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 smtClean="0"/>
                <a:t>T</a:t>
              </a:r>
              <a:endParaRPr lang="fr-FR" sz="1100" b="1" dirty="0"/>
            </a:p>
          </p:txBody>
        </p:sp>
        <p:sp>
          <p:nvSpPr>
            <p:cNvPr id="8" name="ZoneTexte 7"/>
            <p:cNvSpPr txBox="1">
              <a:spLocks/>
            </p:cNvSpPr>
            <p:nvPr/>
          </p:nvSpPr>
          <p:spPr>
            <a:xfrm>
              <a:off x="5046333" y="1835174"/>
              <a:ext cx="262692" cy="299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/>
                <a:t>G</a:t>
              </a:r>
              <a:endParaRPr lang="fr-FR" sz="1100" b="1" dirty="0"/>
            </a:p>
          </p:txBody>
        </p:sp>
        <p:sp>
          <p:nvSpPr>
            <p:cNvPr id="10" name="ZoneTexte 9"/>
            <p:cNvSpPr txBox="1">
              <a:spLocks/>
            </p:cNvSpPr>
            <p:nvPr/>
          </p:nvSpPr>
          <p:spPr>
            <a:xfrm>
              <a:off x="4958730" y="5218149"/>
              <a:ext cx="262692" cy="299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 smtClean="0"/>
                <a:t>T</a:t>
              </a:r>
              <a:endParaRPr lang="fr-FR" sz="1100" b="1" dirty="0"/>
            </a:p>
          </p:txBody>
        </p:sp>
        <p:sp>
          <p:nvSpPr>
            <p:cNvPr id="11" name="ZoneTexte 10"/>
            <p:cNvSpPr txBox="1">
              <a:spLocks/>
            </p:cNvSpPr>
            <p:nvPr/>
          </p:nvSpPr>
          <p:spPr>
            <a:xfrm>
              <a:off x="4958730" y="5445224"/>
              <a:ext cx="262692" cy="299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/>
                <a:t>G</a:t>
              </a:r>
              <a:endParaRPr lang="fr-FR" sz="1100" b="1" dirty="0"/>
            </a:p>
          </p:txBody>
        </p:sp>
        <p:sp>
          <p:nvSpPr>
            <p:cNvPr id="12" name="ZoneTexte 11"/>
            <p:cNvSpPr txBox="1">
              <a:spLocks/>
            </p:cNvSpPr>
            <p:nvPr/>
          </p:nvSpPr>
          <p:spPr>
            <a:xfrm>
              <a:off x="5221451" y="3676475"/>
              <a:ext cx="262692" cy="299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 smtClean="0"/>
                <a:t>T</a:t>
              </a:r>
              <a:endParaRPr lang="fr-FR" sz="1100" b="1" dirty="0"/>
            </a:p>
          </p:txBody>
        </p:sp>
        <p:sp>
          <p:nvSpPr>
            <p:cNvPr id="13" name="ZoneTexte 12"/>
            <p:cNvSpPr txBox="1">
              <a:spLocks/>
            </p:cNvSpPr>
            <p:nvPr/>
          </p:nvSpPr>
          <p:spPr>
            <a:xfrm>
              <a:off x="5221451" y="4417377"/>
              <a:ext cx="262692" cy="2990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/>
                <a:t>G</a:t>
              </a:r>
              <a:endParaRPr lang="fr-FR" sz="1100" b="1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088232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rgbClr val="660066"/>
                </a:solidFill>
                <a:latin typeface="Avenir Book"/>
                <a:cs typeface="Avenir Book"/>
              </a:rPr>
              <a:t>LONG-READS VERSUS SHORT-READS</a:t>
            </a:r>
            <a:endParaRPr lang="fr-FR" sz="18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386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52784"/>
            <a:ext cx="9144000" cy="719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fr-FR" sz="1800" dirty="0">
              <a:solidFill>
                <a:srgbClr val="110A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5816" y="1084674"/>
            <a:ext cx="3594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>
                <a:latin typeface="Avenir Book"/>
                <a:cs typeface="Avenir Book"/>
              </a:rPr>
              <a:t>Detection of splicing isoforms</a:t>
            </a:r>
            <a:endParaRPr lang="fr-FR" sz="2000"/>
          </a:p>
        </p:txBody>
      </p:sp>
      <p:grpSp>
        <p:nvGrpSpPr>
          <p:cNvPr id="9" name="Grouper 8"/>
          <p:cNvGrpSpPr/>
          <p:nvPr/>
        </p:nvGrpSpPr>
        <p:grpSpPr>
          <a:xfrm>
            <a:off x="1475656" y="1753602"/>
            <a:ext cx="5330836" cy="3187566"/>
            <a:chOff x="1809750" y="1576916"/>
            <a:chExt cx="4743450" cy="284969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/>
            <a:srcRect b="32176"/>
            <a:stretch/>
          </p:blipFill>
          <p:spPr>
            <a:xfrm>
              <a:off x="2014664" y="1576916"/>
              <a:ext cx="4538536" cy="28496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09750" y="1576916"/>
              <a:ext cx="624417" cy="3915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5919832" y="2852936"/>
            <a:ext cx="79208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12160" y="6072976"/>
            <a:ext cx="684056" cy="720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28056" y="1906002"/>
            <a:ext cx="701739" cy="4380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 bwMode="auto">
          <a:xfrm>
            <a:off x="6072232" y="3005336"/>
            <a:ext cx="792088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t="82968"/>
          <a:stretch/>
        </p:blipFill>
        <p:spPr>
          <a:xfrm>
            <a:off x="1734859" y="4964152"/>
            <a:ext cx="5100547" cy="8004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88232" y="1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800">
                <a:solidFill>
                  <a:srgbClr val="660066"/>
                </a:solidFill>
                <a:latin typeface="Avenir Book"/>
                <a:cs typeface="Avenir Book"/>
              </a:rPr>
              <a:t>LONG-READS VERSUS SHORT-READS</a:t>
            </a:r>
            <a:endParaRPr lang="fr-FR" sz="18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501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59150</TotalTime>
  <Words>2466</Words>
  <Application>Microsoft Macintosh PowerPoint</Application>
  <PresentationFormat>Présentation à l'écran (4:3)</PresentationFormat>
  <Paragraphs>455</Paragraphs>
  <Slides>68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5" baseType="lpstr">
      <vt:lpstr>Avenir Book</vt:lpstr>
      <vt:lpstr>Avenir Light</vt:lpstr>
      <vt:lpstr>ＭＳ Ｐゴシック</vt:lpstr>
      <vt:lpstr>Wingdings</vt:lpstr>
      <vt:lpstr>Arial</vt:lpstr>
      <vt:lpstr>Nouvelle présentation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CLAUDE THERMES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CLAUDE THERMES</dc:creator>
  <cp:lastModifiedBy>Utilisateur Microsoft Office</cp:lastModifiedBy>
  <cp:revision>2288</cp:revision>
  <cp:lastPrinted>2020-03-08T21:02:43Z</cp:lastPrinted>
  <dcterms:created xsi:type="dcterms:W3CDTF">2013-11-19T11:17:39Z</dcterms:created>
  <dcterms:modified xsi:type="dcterms:W3CDTF">2020-10-06T15:29:51Z</dcterms:modified>
</cp:coreProperties>
</file>