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0691813" cy="7559675"/>
  <p:notesSz cx="7559675" cy="10691813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Lato Light" panose="020F0302020204030203" pitchFamily="34" charset="77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  <p:embeddedFont>
      <p:font typeface="Source Sans Pro Black" panose="020F0502020204030204" pitchFamily="34" charset="0"/>
      <p:bold r:id="rId55"/>
      <p:italic r:id="rId56"/>
      <p:boldItalic r:id="rId57"/>
    </p:embeddedFont>
    <p:embeddedFont>
      <p:font typeface="Source Sans Pro SemiBold" panose="020F050202020403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ques van Helden" initials="" lastIdx="2" clrIdx="0"/>
  <p:cmAuthor id="1" name="Hugo Vare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89"/>
  </p:normalViewPr>
  <p:slideViewPr>
    <p:cSldViewPr snapToGrid="0" snapToObjects="1">
      <p:cViewPr varScale="1">
        <p:scale>
          <a:sx n="129" d="100"/>
          <a:sy n="129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07T05:48:20.856" idx="1">
    <p:pos x="240" y="747"/>
    <p:text>@hugo.varet@pasteur.fr 
@thomas.denecker@gmail.com 
Est-ce que vous utilisez View ? Je trouve que c'est utile de montrer cette fonction quand on bosse sousn RStudio. Ca permet aussi d'introduire la notion d'onglets dans le panneau d'édition.</p:text>
  </p:cm>
  <p:cm authorId="1" dt="2020-10-07T05:48:20.856" idx="1">
    <p:pos x="240" y="747"/>
    <p:text>Bonne idée de montrer l'utilisation de View, en tout cas sur un jeu de données pas trop gros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07T06:18:29.417" idx="2">
    <p:pos x="5043" y="3402"/>
    <p:text>@julien.seiler@gmail.com 
@gildas.le.corguille@gmail.com 
Bon vous avez vu que je ne mets pas longtemps à adopter une nouvelle religion.
Est-ce que les logos sont OK 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fc5657390_0_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fc565739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67" name="Google Shape;2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9417d92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9417d9229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9417d922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9417d9229_0_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9417d922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9417d9229_0_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603e7dda1_0_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/>
              <a:t>A modifier en fonction de l’instance choisie.</a:t>
            </a:r>
            <a:endParaRPr sz="1100" b="0" i="0" u="none" strike="noStrike" cap="none"/>
          </a:p>
        </p:txBody>
      </p:sp>
      <p:sp>
        <p:nvSpPr>
          <p:cNvPr id="301" name="Google Shape;301;g4603e7dda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e53c1a55e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e53c1a55e_6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8279a75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8279a751a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8279a751a_0_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330" name="Google Shape;330;g48279a751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1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5b1b9ec8d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347" name="Google Shape;347;g65b1b9ec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1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5a162afc0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</a:t>
            </a:r>
            <a:r>
              <a:rPr lang="en-US" sz="105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es originaux pour 2020 sont:</a:t>
            </a:r>
            <a:endParaRPr sz="1050">
              <a:solidFill>
                <a:srgbClr val="3C404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http://dl.pasteur.fr/fop/bzzywtD8/annotation.csv</a:t>
            </a:r>
            <a:endParaRPr sz="105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http://dl.pasteur.fr/fop/9WPfBp4r/expression.txt</a:t>
            </a:r>
            <a:endParaRPr/>
          </a:p>
        </p:txBody>
      </p:sp>
      <p:sp>
        <p:nvSpPr>
          <p:cNvPr id="354" name="Google Shape;354;g65a162af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8283663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8283663ab_0_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9417d922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9417d9229_0_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9417d922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9417d9229_0_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9417d922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9417d9229_0_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9417d922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9417d9229_0_4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9417d922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9417d9229_0_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49417d922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49417d9229_0_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5a162af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5a162afc0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3cd3266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3cd32669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9417d922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9417d9229_0_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9417d922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9417d9229_0_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94f407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94f4075d3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9417d922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9417d9229_0_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9417d922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9417d9229_0_1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949f6e69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949f6e690_0_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49417d922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49417d9229_0_1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9417d922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9417d9229_0_1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fc5657390_0_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466" name="Google Shape;466;g3fc56573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e53c1a55e_6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9e53c1a55e_6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9e1ca975f9_0_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482" name="Google Shape;482;g9e1ca975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fc5657390_0_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91" name="Google Shape;191;g3fc56573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0b3ec9d49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00" name="Google Shape;200;g40b3ec9d4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86bee233_0_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/>
              <a:t>Dire qu’en R/stat on peut faire énormément de choses: importer, manipuler, filtrer, exporter, modéliser des données; faire des opérations, jouer avec des tableaux en grande dimension, faire des figures.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highlight>
                  <a:srgbClr val="FF0000"/>
                </a:highlight>
              </a:rPr>
              <a:t>Aussi important de comprendre ce qu’on souhaite faire que de connaître la commande à utiliser (pour ça il y a des ressources en ligne).</a:t>
            </a:r>
            <a:endParaRPr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sp>
        <p:nvSpPr>
          <p:cNvPr id="206" name="Google Shape;206;g3386bee2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42" name="Google Shape;2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/>
              <a:t>L</a:t>
            </a: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 originaux pour 2020 sont: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http://dl.pasteur.fr/fop/bzzywtD8/annotation.csv</a:t>
            </a:r>
            <a:endParaRPr sz="10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0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http://dl.pasteur.fr/fop/9WPfBp4r/expression.txt</a:t>
            </a:r>
            <a:endParaRPr sz="10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60" name="Google Shape;2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7340" y="801875"/>
            <a:ext cx="53457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>
  <p:cSld name="Tit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62322" y="84691"/>
            <a:ext cx="92595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50" tIns="43950" rIns="87950" bIns="4395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4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17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17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17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17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17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17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17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17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hapitre 01">
  <p:cSld name="Titre chapitre 0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>
            <a:spLocks noGrp="1"/>
          </p:cNvSpPr>
          <p:nvPr>
            <p:ph type="pic" idx="2"/>
          </p:nvPr>
        </p:nvSpPr>
        <p:spPr>
          <a:xfrm>
            <a:off x="793" y="1"/>
            <a:ext cx="10692000" cy="6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0" y="2493963"/>
            <a:ext cx="5888100" cy="313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3"/>
          </p:nvPr>
        </p:nvSpPr>
        <p:spPr>
          <a:xfrm>
            <a:off x="839286" y="4329181"/>
            <a:ext cx="45075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5238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5846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984"/>
              <a:buFont typeface="Arial"/>
              <a:buNone/>
              <a:defRPr sz="1984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846154" y="2772697"/>
            <a:ext cx="45075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Times"/>
              <a:buNone/>
              <a:defRPr sz="3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449">
          <p15:clr>
            <a:srgbClr val="FBAE40"/>
          </p15:clr>
        </p15:guide>
        <p15:guide id="4" pos="533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bandeau image">
  <p:cSld name="Titre bandeau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>
            <a:spLocks noGrp="1"/>
          </p:cNvSpPr>
          <p:nvPr>
            <p:ph type="pic" idx="2"/>
          </p:nvPr>
        </p:nvSpPr>
        <p:spPr>
          <a:xfrm>
            <a:off x="793" y="2470484"/>
            <a:ext cx="10692000" cy="4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839286" y="1684294"/>
            <a:ext cx="45075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5238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5846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984"/>
              <a:buFont typeface="Arial"/>
              <a:buNone/>
              <a:defRPr sz="1984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0" name="Google Shape;60;p13"/>
          <p:cNvCxnSpPr/>
          <p:nvPr/>
        </p:nvCxnSpPr>
        <p:spPr>
          <a:xfrm>
            <a:off x="947440" y="1249056"/>
            <a:ext cx="435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866525" y="135329"/>
            <a:ext cx="45075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Times"/>
              <a:buNone/>
              <a:defRPr sz="3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0810" y="268356"/>
            <a:ext cx="1681154" cy="63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449">
          <p15:clr>
            <a:srgbClr val="FBAE40"/>
          </p15:clr>
        </p15:guide>
        <p15:guide id="4" pos="533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courant 01">
  <p:cSld name="Titre et Texte courant 0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25458" y="560069"/>
            <a:ext cx="9869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25458" y="1700981"/>
            <a:ext cx="9869700" cy="5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6" name="Google Shape;66;p14"/>
          <p:cNvCxnSpPr/>
          <p:nvPr/>
        </p:nvCxnSpPr>
        <p:spPr>
          <a:xfrm>
            <a:off x="509295" y="1253949"/>
            <a:ext cx="972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sous titre - texte courant 02">
  <p:cSld name="Titre - sous titre - texte courant 0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25621" y="840987"/>
            <a:ext cx="981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25622" y="1754488"/>
            <a:ext cx="896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826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3"/>
          </p:nvPr>
        </p:nvSpPr>
        <p:spPr>
          <a:xfrm>
            <a:off x="425458" y="3441700"/>
            <a:ext cx="986970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2" name="Google Shape;72;p15"/>
          <p:cNvCxnSpPr/>
          <p:nvPr/>
        </p:nvCxnSpPr>
        <p:spPr>
          <a:xfrm>
            <a:off x="425458" y="1507565"/>
            <a:ext cx="972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sous titre - texte courant 04">
  <p:cSld name="Titre - sous titre - texte courant 04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25622" y="840987"/>
            <a:ext cx="43038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425622" y="2319175"/>
            <a:ext cx="43038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3"/>
          </p:nvPr>
        </p:nvSpPr>
        <p:spPr>
          <a:xfrm>
            <a:off x="5258855" y="874059"/>
            <a:ext cx="5036400" cy="59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8" name="Google Shape;78;p16"/>
          <p:cNvCxnSpPr/>
          <p:nvPr/>
        </p:nvCxnSpPr>
        <p:spPr>
          <a:xfrm>
            <a:off x="425622" y="2080261"/>
            <a:ext cx="426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et texte courant">
  <p:cSld name="Citation et texte coura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0" y="-68579"/>
            <a:ext cx="10692000" cy="2000100"/>
          </a:xfrm>
          <a:prstGeom prst="rect">
            <a:avLst/>
          </a:prstGeom>
          <a:solidFill>
            <a:srgbClr val="00AC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49E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4287" y="352421"/>
            <a:ext cx="1069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"/>
              <a:buNone/>
              <a:defRPr sz="4000" b="0" i="1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293804" y="2952828"/>
            <a:ext cx="9869700" cy="20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3"/>
          </p:nvPr>
        </p:nvSpPr>
        <p:spPr>
          <a:xfrm>
            <a:off x="293804" y="2201803"/>
            <a:ext cx="9869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826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video">
  <p:cSld name="Titre et vide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98633" y="733744"/>
            <a:ext cx="97230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>
            <a:spLocks noGrp="1"/>
          </p:cNvSpPr>
          <p:nvPr>
            <p:ph type="media" idx="2"/>
          </p:nvPr>
        </p:nvSpPr>
        <p:spPr>
          <a:xfrm>
            <a:off x="544523" y="1838325"/>
            <a:ext cx="7783800" cy="4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9" name="Google Shape;89;p18"/>
          <p:cNvCxnSpPr/>
          <p:nvPr/>
        </p:nvCxnSpPr>
        <p:spPr>
          <a:xfrm>
            <a:off x="425621" y="1258895"/>
            <a:ext cx="972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image">
  <p:cSld name="Titre et imag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544523" y="2212258"/>
            <a:ext cx="9850800" cy="45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25621" y="705053"/>
            <a:ext cx="89838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4" name="Google Shape;94;p19"/>
          <p:cNvCxnSpPr/>
          <p:nvPr/>
        </p:nvCxnSpPr>
        <p:spPr>
          <a:xfrm>
            <a:off x="414990" y="1294016"/>
            <a:ext cx="9851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2 images">
  <p:cSld name="Titre et 2 image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25620" y="726315"/>
            <a:ext cx="99696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>
            <a:spLocks noGrp="1"/>
          </p:cNvSpPr>
          <p:nvPr>
            <p:ph type="pic" idx="2"/>
          </p:nvPr>
        </p:nvSpPr>
        <p:spPr>
          <a:xfrm>
            <a:off x="544523" y="2222090"/>
            <a:ext cx="38505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>
            <a:spLocks noGrp="1"/>
          </p:cNvSpPr>
          <p:nvPr>
            <p:ph type="pic" idx="3"/>
          </p:nvPr>
        </p:nvSpPr>
        <p:spPr>
          <a:xfrm>
            <a:off x="4541923" y="2222090"/>
            <a:ext cx="58533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0" name="Google Shape;100;p20"/>
          <p:cNvCxnSpPr/>
          <p:nvPr/>
        </p:nvCxnSpPr>
        <p:spPr>
          <a:xfrm>
            <a:off x="425620" y="1350984"/>
            <a:ext cx="9969600" cy="2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sous titre - texte courant">
  <p:cSld name="Titre - sous titre - texte coura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25786" y="738953"/>
            <a:ext cx="99699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4" name="Google Shape;104;p21"/>
          <p:cNvCxnSpPr/>
          <p:nvPr/>
        </p:nvCxnSpPr>
        <p:spPr>
          <a:xfrm>
            <a:off x="471830" y="1309189"/>
            <a:ext cx="9924000" cy="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425786" y="2371559"/>
            <a:ext cx="34878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826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3"/>
          </p:nvPr>
        </p:nvSpPr>
        <p:spPr>
          <a:xfrm>
            <a:off x="425622" y="3099882"/>
            <a:ext cx="9897900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825" y="2524875"/>
            <a:ext cx="9768900" cy="1424100"/>
          </a:xfrm>
          <a:prstGeom prst="rect">
            <a:avLst/>
          </a:prstGeom>
        </p:spPr>
        <p:txBody>
          <a:bodyPr spcFirstLastPara="1" wrap="square" lIns="87950" tIns="43950" rIns="87950" bIns="439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sous titre - texte courant 03">
  <p:cSld name="Titre - sous titre - texte courant 0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05784" y="748444"/>
            <a:ext cx="9851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2"/>
          </p:nvPr>
        </p:nvSpPr>
        <p:spPr>
          <a:xfrm>
            <a:off x="425622" y="2851482"/>
            <a:ext cx="896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826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3"/>
          </p:nvPr>
        </p:nvSpPr>
        <p:spPr>
          <a:xfrm>
            <a:off x="425458" y="3667842"/>
            <a:ext cx="986970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2" name="Google Shape;112;p22"/>
          <p:cNvCxnSpPr/>
          <p:nvPr/>
        </p:nvCxnSpPr>
        <p:spPr>
          <a:xfrm>
            <a:off x="405784" y="1574250"/>
            <a:ext cx="9851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hapitre logo">
  <p:cSld name="Titre chapitre logo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>
            <a:spLocks noGrp="1"/>
          </p:cNvSpPr>
          <p:nvPr>
            <p:ph type="pic" idx="2"/>
          </p:nvPr>
        </p:nvSpPr>
        <p:spPr>
          <a:xfrm>
            <a:off x="0" y="0"/>
            <a:ext cx="10692000" cy="7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0" y="2493647"/>
            <a:ext cx="7712100" cy="313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/>
          <p:nvPr/>
        </p:nvSpPr>
        <p:spPr>
          <a:xfrm>
            <a:off x="0" y="2493647"/>
            <a:ext cx="7713000" cy="313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0810" y="268356"/>
            <a:ext cx="1681154" cy="6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ubTitle" idx="3"/>
          </p:nvPr>
        </p:nvSpPr>
        <p:spPr>
          <a:xfrm>
            <a:off x="839286" y="4329181"/>
            <a:ext cx="45075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5238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5846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984"/>
              <a:buFont typeface="Arial"/>
              <a:buNone/>
              <a:defRPr sz="1984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ctrTitle"/>
          </p:nvPr>
        </p:nvSpPr>
        <p:spPr>
          <a:xfrm>
            <a:off x="846154" y="2772697"/>
            <a:ext cx="45075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Times"/>
              <a:buNone/>
              <a:defRPr sz="3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585">
          <p15:clr>
            <a:srgbClr val="FBAE40"/>
          </p15:clr>
        </p15:guide>
        <p15:guide id="4" pos="2075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sous titre - texte courant 05">
  <p:cSld name="Titre - sous titre - texte courant 05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425622" y="706605"/>
            <a:ext cx="9852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3" name="Google Shape;123;p24"/>
          <p:cNvCxnSpPr/>
          <p:nvPr/>
        </p:nvCxnSpPr>
        <p:spPr>
          <a:xfrm>
            <a:off x="425622" y="1322692"/>
            <a:ext cx="972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body" idx="2"/>
          </p:nvPr>
        </p:nvSpPr>
        <p:spPr>
          <a:xfrm>
            <a:off x="458243" y="1463040"/>
            <a:ext cx="9820200" cy="5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hapitre 02">
  <p:cSld name="Titre chapitre 0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0" y="1258888"/>
            <a:ext cx="10692000" cy="6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0" y="2493647"/>
            <a:ext cx="7712100" cy="313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/>
          <p:nvPr/>
        </p:nvSpPr>
        <p:spPr>
          <a:xfrm>
            <a:off x="0" y="2493647"/>
            <a:ext cx="7713000" cy="313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0810" y="268356"/>
            <a:ext cx="1681154" cy="6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subTitle" idx="3"/>
          </p:nvPr>
        </p:nvSpPr>
        <p:spPr>
          <a:xfrm>
            <a:off x="839286" y="4363370"/>
            <a:ext cx="6309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5238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5846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984"/>
              <a:buFont typeface="Arial"/>
              <a:buNone/>
              <a:defRPr sz="1984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4"/>
          </p:nvPr>
        </p:nvSpPr>
        <p:spPr>
          <a:xfrm>
            <a:off x="839286" y="5168900"/>
            <a:ext cx="19035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1800"/>
              <a:buFont typeface="Noto Sans Symbols"/>
              <a:buChar char="∙"/>
              <a:defRPr sz="1800" b="0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51"/>
              </a:spcBef>
              <a:spcAft>
                <a:spcPts val="0"/>
              </a:spcAft>
              <a:buClr>
                <a:srgbClr val="00ACE9"/>
              </a:buClr>
              <a:buSzPts val="1400"/>
              <a:buFont typeface="Noto Sans Symbols"/>
              <a:buChar char="∙"/>
              <a:defRPr sz="1400" b="0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400"/>
              <a:buFont typeface="Noto Sans Symbols"/>
              <a:buChar char="∙"/>
              <a:defRPr sz="1400" b="1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ACE9"/>
              </a:buClr>
              <a:buSzPts val="1400"/>
              <a:buFont typeface="Noto Sans Symbols"/>
              <a:buChar char="∙"/>
              <a:defRPr sz="1400" b="1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∙"/>
              <a:defRPr sz="1400" b="0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839286" y="2641390"/>
            <a:ext cx="63111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Times"/>
              <a:buNone/>
              <a:defRPr sz="3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5"/>
          </p:nvPr>
        </p:nvSpPr>
        <p:spPr>
          <a:xfrm>
            <a:off x="3294125" y="5159068"/>
            <a:ext cx="20511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585">
          <p15:clr>
            <a:srgbClr val="FBAE40"/>
          </p15:clr>
        </p15:guide>
        <p15:guide id="4" pos="2075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sous titre - texte courant 4 blocs">
  <p:cSld name="Titre - sous titre - texte courant 4 bloc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425458" y="720680"/>
            <a:ext cx="98181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2"/>
          </p:nvPr>
        </p:nvSpPr>
        <p:spPr>
          <a:xfrm>
            <a:off x="425622" y="2248668"/>
            <a:ext cx="348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826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3"/>
          </p:nvPr>
        </p:nvSpPr>
        <p:spPr>
          <a:xfrm>
            <a:off x="425458" y="2976992"/>
            <a:ext cx="48057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4"/>
          </p:nvPr>
        </p:nvSpPr>
        <p:spPr>
          <a:xfrm>
            <a:off x="5379680" y="2248668"/>
            <a:ext cx="348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826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5"/>
          </p:nvPr>
        </p:nvSpPr>
        <p:spPr>
          <a:xfrm>
            <a:off x="5379515" y="2976992"/>
            <a:ext cx="48057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6"/>
          </p:nvPr>
        </p:nvSpPr>
        <p:spPr>
          <a:xfrm>
            <a:off x="425622" y="4806676"/>
            <a:ext cx="348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826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7"/>
          </p:nvPr>
        </p:nvSpPr>
        <p:spPr>
          <a:xfrm>
            <a:off x="425458" y="5535000"/>
            <a:ext cx="48057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8"/>
          </p:nvPr>
        </p:nvSpPr>
        <p:spPr>
          <a:xfrm>
            <a:off x="5379680" y="4806676"/>
            <a:ext cx="348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826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9"/>
          </p:nvPr>
        </p:nvSpPr>
        <p:spPr>
          <a:xfrm>
            <a:off x="5379515" y="5535000"/>
            <a:ext cx="48057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5" name="Google Shape;145;p26"/>
          <p:cNvCxnSpPr/>
          <p:nvPr/>
        </p:nvCxnSpPr>
        <p:spPr>
          <a:xfrm>
            <a:off x="405156" y="1408467"/>
            <a:ext cx="985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courant">
  <p:cSld name="Texte coura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425458" y="511277"/>
            <a:ext cx="9869700" cy="6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quement titre">
  <p:cSld name="Uniquement titr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25621" y="743279"/>
            <a:ext cx="98514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425621" y="1295569"/>
            <a:ext cx="9851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quement titre 2 lignes">
  <p:cSld name="Uniquement titre 2 ligne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425621" y="706605"/>
            <a:ext cx="996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425622" y="117642"/>
            <a:ext cx="3676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102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5" name="Google Shape;155;p29"/>
          <p:cNvCxnSpPr/>
          <p:nvPr/>
        </p:nvCxnSpPr>
        <p:spPr>
          <a:xfrm>
            <a:off x="425620" y="1305801"/>
            <a:ext cx="9969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ubTitle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1102"/>
              </a:spcBef>
              <a:spcAft>
                <a:spcPts val="0"/>
              </a:spcAft>
              <a:buSzPts val="1600"/>
              <a:buNone/>
              <a:defRPr sz="1800" b="0" i="0" u="none" strike="noStrike" cap="none"/>
            </a:lvl1pPr>
            <a:lvl2pPr marR="0" lvl="1" algn="l" rtl="0">
              <a:spcBef>
                <a:spcPts val="551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SzPts val="1984"/>
              <a:buNone/>
              <a:defRPr sz="1800" b="0" i="0" u="none" strike="noStrike" cap="none"/>
            </a:lvl6pPr>
            <a:lvl7pPr marR="0" lvl="6" algn="l" rtl="0">
              <a:spcBef>
                <a:spcPts val="551"/>
              </a:spcBef>
              <a:spcAft>
                <a:spcPts val="0"/>
              </a:spcAft>
              <a:buSzPts val="1984"/>
              <a:buNone/>
              <a:defRPr sz="1800" b="0" i="0" u="none" strike="noStrike" cap="none"/>
            </a:lvl7pPr>
            <a:lvl8pPr marR="0" lvl="7" algn="l" rtl="0">
              <a:spcBef>
                <a:spcPts val="551"/>
              </a:spcBef>
              <a:spcAft>
                <a:spcPts val="0"/>
              </a:spcAft>
              <a:buSzPts val="1984"/>
              <a:buNone/>
              <a:defRPr sz="1800" b="0" i="0" u="none" strike="noStrike" cap="none"/>
            </a:lvl8pPr>
            <a:lvl9pPr marR="0" lvl="8" algn="l" rtl="0">
              <a:spcBef>
                <a:spcPts val="551"/>
              </a:spcBef>
              <a:spcAft>
                <a:spcPts val="0"/>
              </a:spcAft>
              <a:buSzPts val="1984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102"/>
              </a:spcBef>
              <a:spcAft>
                <a:spcPts val="0"/>
              </a:spcAft>
              <a:buSzPts val="16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551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SzPts val="1984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551"/>
              </a:spcBef>
              <a:spcAft>
                <a:spcPts val="0"/>
              </a:spcAft>
              <a:buSzPts val="1984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551"/>
              </a:spcBef>
              <a:spcAft>
                <a:spcPts val="0"/>
              </a:spcAft>
              <a:buSzPts val="1984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551"/>
              </a:spcBef>
              <a:spcAft>
                <a:spcPts val="0"/>
              </a:spcAft>
              <a:buSzPts val="1984"/>
              <a:buNone/>
              <a:defRPr sz="1800" b="0" i="0" u="none" strike="noStrike" cap="none"/>
            </a:lvl9pPr>
          </a:lstStyle>
          <a:p>
            <a:endParaRPr/>
          </a:p>
        </p:txBody>
      </p:sp>
      <p:cxnSp>
        <p:nvCxnSpPr>
          <p:cNvPr id="162" name="Google Shape;162;p31"/>
          <p:cNvCxnSpPr/>
          <p:nvPr/>
        </p:nvCxnSpPr>
        <p:spPr>
          <a:xfrm>
            <a:off x="509295" y="1254003"/>
            <a:ext cx="9723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81825" y="13324"/>
            <a:ext cx="9927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4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None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cxnSp>
        <p:nvCxnSpPr>
          <p:cNvPr id="18" name="Google Shape;18;p4"/>
          <p:cNvCxnSpPr/>
          <p:nvPr/>
        </p:nvCxnSpPr>
        <p:spPr>
          <a:xfrm>
            <a:off x="509295" y="873003"/>
            <a:ext cx="9723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OBJECT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81825" y="13324"/>
            <a:ext cx="9927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4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9pPr>
          </a:lstStyle>
          <a:p>
            <a:endParaRPr/>
          </a:p>
        </p:txBody>
      </p:sp>
      <p:cxnSp>
        <p:nvCxnSpPr>
          <p:cNvPr id="21" name="Google Shape;21;p5"/>
          <p:cNvCxnSpPr/>
          <p:nvPr/>
        </p:nvCxnSpPr>
        <p:spPr>
          <a:xfrm>
            <a:off x="509295" y="873003"/>
            <a:ext cx="9723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column">
  <p:cSld name="OBJECT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81825" y="13324"/>
            <a:ext cx="9927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4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81829" y="1186925"/>
            <a:ext cx="49023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cxnSp>
        <p:nvCxnSpPr>
          <p:cNvPr id="25" name="Google Shape;25;p6"/>
          <p:cNvCxnSpPr/>
          <p:nvPr/>
        </p:nvCxnSpPr>
        <p:spPr>
          <a:xfrm>
            <a:off x="509295" y="873003"/>
            <a:ext cx="9723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column">
  <p:cSld name="OBJECT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81825" y="13324"/>
            <a:ext cx="9927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4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5459354" y="1186925"/>
            <a:ext cx="49023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cxnSp>
        <p:nvCxnSpPr>
          <p:cNvPr id="29" name="Google Shape;29;p7"/>
          <p:cNvCxnSpPr/>
          <p:nvPr/>
        </p:nvCxnSpPr>
        <p:spPr>
          <a:xfrm>
            <a:off x="509295" y="873003"/>
            <a:ext cx="9723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OBJECT_1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81825" y="13324"/>
            <a:ext cx="9927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4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 u="none" strike="noStrike" cap="none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5459354" y="1186925"/>
            <a:ext cx="49023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cxnSp>
        <p:nvCxnSpPr>
          <p:cNvPr id="33" name="Google Shape;33;p8"/>
          <p:cNvCxnSpPr/>
          <p:nvPr/>
        </p:nvCxnSpPr>
        <p:spPr>
          <a:xfrm>
            <a:off x="509295" y="873003"/>
            <a:ext cx="9723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381829" y="1186925"/>
            <a:ext cx="49023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●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○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17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"/>
              <a:buChar char="■"/>
              <a:defRPr sz="180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chapitre 01">
  <p:cSld name="2_Titre chapitre 0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0" y="1258888"/>
            <a:ext cx="10692000" cy="6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0" y="2493647"/>
            <a:ext cx="7712100" cy="313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/>
          <p:nvPr/>
        </p:nvSpPr>
        <p:spPr>
          <a:xfrm>
            <a:off x="0" y="2493647"/>
            <a:ext cx="7713000" cy="313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0810" y="268356"/>
            <a:ext cx="1681154" cy="6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>
            <a:spLocks noGrp="1"/>
          </p:cNvSpPr>
          <p:nvPr>
            <p:ph type="subTitle" idx="3"/>
          </p:nvPr>
        </p:nvSpPr>
        <p:spPr>
          <a:xfrm>
            <a:off x="839286" y="4363370"/>
            <a:ext cx="6309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5238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2205"/>
              <a:buFont typeface="Arial"/>
              <a:buNone/>
              <a:defRPr sz="220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5846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984"/>
              <a:buFont typeface="Arial"/>
              <a:buNone/>
              <a:defRPr sz="1984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904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4"/>
          </p:nvPr>
        </p:nvSpPr>
        <p:spPr>
          <a:xfrm>
            <a:off x="839286" y="5168900"/>
            <a:ext cx="19035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Noto Sans Symbols"/>
              <a:buChar char="∙"/>
              <a:defRPr sz="2300" b="0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551"/>
              </a:spcBef>
              <a:spcAft>
                <a:spcPts val="0"/>
              </a:spcAft>
              <a:buClr>
                <a:srgbClr val="00ACE9"/>
              </a:buClr>
              <a:buSzPts val="1400"/>
              <a:buFont typeface="Noto Sans Symbols"/>
              <a:buChar char="∙"/>
              <a:defRPr sz="1400" b="0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400"/>
              <a:buFont typeface="Noto Sans Symbols"/>
              <a:buChar char="∙"/>
              <a:defRPr sz="1400" b="1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ACE9"/>
              </a:buClr>
              <a:buSzPts val="1400"/>
              <a:buFont typeface="Noto Sans Symbols"/>
              <a:buChar char="∙"/>
              <a:defRPr sz="1400" b="1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∙"/>
              <a:defRPr sz="1400" b="0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ctrTitle"/>
          </p:nvPr>
        </p:nvSpPr>
        <p:spPr>
          <a:xfrm>
            <a:off x="839286" y="2641390"/>
            <a:ext cx="63111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Times"/>
              <a:buNone/>
              <a:defRPr sz="3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5"/>
          </p:nvPr>
        </p:nvSpPr>
        <p:spPr>
          <a:xfrm>
            <a:off x="3294125" y="5159068"/>
            <a:ext cx="20511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rgbClr val="00ACE9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ACE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  <p15:guide id="2" orient="horz" pos="2744">
          <p15:clr>
            <a:srgbClr val="FBAE40"/>
          </p15:clr>
        </p15:guide>
        <p15:guide id="3" orient="horz" pos="2585">
          <p15:clr>
            <a:srgbClr val="FBAE40"/>
          </p15:clr>
        </p15:guide>
        <p15:guide id="4" pos="2075">
          <p15:clr>
            <a:srgbClr val="FBAE40"/>
          </p15:clr>
        </p15:guide>
        <p15:guide id="5" orient="horz" pos="324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>
  <p:cSld name="Tit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425622" y="781991"/>
            <a:ext cx="92595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2975" y="93874"/>
            <a:ext cx="92220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50" tIns="43950" rIns="87950" bIns="4395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Font typeface="Calibri"/>
              <a:buNone/>
              <a:defRPr sz="24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50080" y="6888683"/>
            <a:ext cx="943680" cy="358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"/>
          <p:cNvCxnSpPr/>
          <p:nvPr/>
        </p:nvCxnSpPr>
        <p:spPr>
          <a:xfrm>
            <a:off x="3509748" y="7228168"/>
            <a:ext cx="5594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8575" y="1158050"/>
            <a:ext cx="9222000" cy="53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50" tIns="43950" rIns="87950" bIns="439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61952" y="7061925"/>
            <a:ext cx="3372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50" tIns="43950" rIns="87950" bIns="43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lang="en-US" sz="1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|</a:t>
            </a:r>
            <a:r>
              <a:rPr lang="en-US" sz="1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HV &amp; TD &amp; JvH </a:t>
            </a:r>
            <a:r>
              <a:rPr lang="en-US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à R </a:t>
            </a:r>
            <a:r>
              <a:rPr lang="en-US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| </a:t>
            </a:r>
            <a:r>
              <a:rPr lang="en-US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Oct. 2020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62964" y="93874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imes"/>
              <a:buNone/>
              <a:defRPr sz="4000" b="0" i="0" u="none" strike="noStrike" cap="none">
                <a:solidFill>
                  <a:srgbClr val="0C0C0C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350080" y="6888683"/>
            <a:ext cx="943680" cy="358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9"/>
          <p:cNvCxnSpPr/>
          <p:nvPr/>
        </p:nvCxnSpPr>
        <p:spPr>
          <a:xfrm>
            <a:off x="3704854" y="7213275"/>
            <a:ext cx="5431200" cy="1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28576" y="1675251"/>
            <a:ext cx="92220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55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ACE9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AC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65710" y="7061934"/>
            <a:ext cx="566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lang="en-US" sz="11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|</a:t>
            </a:r>
            <a:r>
              <a:rPr lang="en-US" sz="11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HV &amp; TD &amp; JvH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|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Introduction à R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|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Oct. 2020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r-intro-ebai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r-exprs-tx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inyurl.com/r-annot-cs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.github.io/styleguide/Rguide.x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rstudio.cluster.france-bioinformatique.fr/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hyperlink" Target="https://community.france-bioinformatique.fr/" TargetMode="External"/><Relationship Id="rId10" Type="http://schemas.openxmlformats.org/officeDocument/2006/relationships/comments" Target="../comments/comment2.xml"/><Relationship Id="rId4" Type="http://schemas.openxmlformats.org/officeDocument/2006/relationships/hyperlink" Target="http://jupyterhub.cluster.france-bioinformatique.fr/" TargetMode="External"/><Relationship Id="rId9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-project.org/" TargetMode="External"/><Relationship Id="rId13" Type="http://schemas.openxmlformats.org/officeDocument/2006/relationships/image" Target="../media/image42.png"/><Relationship Id="rId3" Type="http://schemas.openxmlformats.org/officeDocument/2006/relationships/hyperlink" Target="http://github.com/rstudio/cheatsheets/raw/master/base-r.pdf" TargetMode="External"/><Relationship Id="rId7" Type="http://schemas.openxmlformats.org/officeDocument/2006/relationships/image" Target="../media/image41.png"/><Relationship Id="rId12" Type="http://schemas.openxmlformats.org/officeDocument/2006/relationships/hyperlink" Target="https://rstudio.com/resources/cheatsheets/" TargetMode="External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hyperlink" Target="https://thinkr.fr/" TargetMode="External"/><Relationship Id="rId5" Type="http://schemas.openxmlformats.org/officeDocument/2006/relationships/hyperlink" Target="https://github.com/rstudio/cheatsheets/raw/master/rstudio-ide.pdf" TargetMode="External"/><Relationship Id="rId15" Type="http://schemas.openxmlformats.org/officeDocument/2006/relationships/hyperlink" Target="https://github.com/rstudio/cheatsheets/raw/master/rmarkdown-2.0.pdf" TargetMode="External"/><Relationship Id="rId10" Type="http://schemas.openxmlformats.org/officeDocument/2006/relationships/hyperlink" Target="https://www.r-bloggers.com/" TargetMode="External"/><Relationship Id="rId4" Type="http://schemas.openxmlformats.org/officeDocument/2006/relationships/image" Target="../media/image39.png"/><Relationship Id="rId9" Type="http://schemas.openxmlformats.org/officeDocument/2006/relationships/hyperlink" Target="https://rstudio.com/" TargetMode="External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esechos.fr/monde/europe/covid-le-royaume-uni-passe-a-cote-de-milliers-de-cas-a-cause-dun-fichier-excel-arrive-a-saturation-1251904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r-exprs-tx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inyurl.com/r-annot-cs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studio.cluster.france-bioinformatique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050375" y="1126525"/>
            <a:ext cx="85914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Times"/>
                <a:ea typeface="Times"/>
                <a:cs typeface="Times"/>
                <a:sym typeface="Times"/>
              </a:rPr>
              <a:t>(Re)découverte de R… en 1h45</a:t>
            </a:r>
            <a:endParaRPr sz="3200" b="1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 u="sng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  <a:hlinkClick r:id="rId3"/>
              </a:rPr>
              <a:t>https://tinyurl.com/r-intro-ebai20</a:t>
            </a:r>
            <a:endParaRPr sz="2400" b="1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990619" y="3754200"/>
            <a:ext cx="87408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Times"/>
                <a:ea typeface="Times"/>
                <a:cs typeface="Times"/>
                <a:sym typeface="Times"/>
              </a:rPr>
              <a:t>Ecole de Bioinformatique AVIESAN-IFB</a:t>
            </a:r>
            <a:r>
              <a:rPr lang="en-US" sz="2200" b="1" i="0" u="none" strike="noStrike" cap="none">
                <a:latin typeface="Times"/>
                <a:ea typeface="Times"/>
                <a:cs typeface="Times"/>
                <a:sym typeface="Times"/>
              </a:rPr>
              <a:t> – Roscoff</a:t>
            </a:r>
            <a:r>
              <a:rPr lang="en-US" sz="2200" b="1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2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2200" b="1">
                <a:latin typeface="Times"/>
                <a:ea typeface="Times"/>
                <a:cs typeface="Times"/>
                <a:sym typeface="Times"/>
              </a:rPr>
              <a:t> Octobre 2020</a:t>
            </a: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latin typeface="Times"/>
                <a:ea typeface="Times"/>
                <a:cs typeface="Times"/>
                <a:sym typeface="Times"/>
              </a:rPr>
              <a:t>Hugo Varet – </a:t>
            </a:r>
            <a:r>
              <a:rPr lang="en-US" sz="1600" b="1" i="0" strike="noStrike" cap="none">
                <a:latin typeface="Courier New"/>
                <a:ea typeface="Courier New"/>
                <a:cs typeface="Courier New"/>
                <a:sym typeface="Courier New"/>
              </a:rPr>
              <a:t>hugo.varet@pasteur.fr</a:t>
            </a:r>
            <a:endParaRPr sz="1600" b="1" i="0" u="none" strike="noStrike" cap="none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Thomas Denecker –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thomas.denecker@gmail.com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Jacques van Helden –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jacques.van-helden@univ-amu.fr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70" name="Google Shape;170;p32"/>
          <p:cNvGrpSpPr/>
          <p:nvPr/>
        </p:nvGrpSpPr>
        <p:grpSpPr>
          <a:xfrm>
            <a:off x="1050366" y="5753020"/>
            <a:ext cx="8534867" cy="1023120"/>
            <a:chOff x="1050366" y="5600620"/>
            <a:chExt cx="8534867" cy="1023120"/>
          </a:xfrm>
        </p:grpSpPr>
        <p:pic>
          <p:nvPicPr>
            <p:cNvPr id="171" name="Google Shape;171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69100" y="5671540"/>
              <a:ext cx="2285640" cy="95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50366" y="5678380"/>
              <a:ext cx="2824200" cy="896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74952" y="5600620"/>
              <a:ext cx="3410281" cy="10231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RStudio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70" name="Google Shape;27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087" y="2181799"/>
            <a:ext cx="8717826" cy="47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/>
        </p:nvSpPr>
        <p:spPr>
          <a:xfrm>
            <a:off x="543476" y="1110721"/>
            <a:ext cx="99276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999" marR="0" lvl="0" indent="-3818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Times"/>
              <a:buChar char="●"/>
            </a:pPr>
            <a:r>
              <a:rPr lang="en-US" sz="1800" i="0" u="none" strike="noStrike" cap="none">
                <a:latin typeface="Times"/>
                <a:ea typeface="Times"/>
                <a:cs typeface="Times"/>
                <a:sym typeface="Times"/>
              </a:rPr>
              <a:t>Disponible depuis 2011</a:t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marL="431999" marR="0" lvl="0" indent="-3818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Times"/>
              <a:buChar char="●"/>
            </a:pPr>
            <a:r>
              <a:rPr lang="en-US" sz="1800" i="0" u="none" strike="noStrike" cap="none">
                <a:latin typeface="Times"/>
                <a:ea typeface="Times"/>
                <a:cs typeface="Times"/>
                <a:sym typeface="Times"/>
              </a:rPr>
              <a:t>Logiciel facilitant l'utilisation de R via 4 panneaux</a:t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marL="431999" marR="0" lvl="0" indent="-3818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Times"/>
              <a:buChar char="●"/>
            </a:pPr>
            <a:r>
              <a:rPr lang="en-US" sz="1800">
                <a:latin typeface="Times"/>
                <a:ea typeface="Times"/>
                <a:cs typeface="Times"/>
                <a:sym typeface="Times"/>
              </a:rPr>
              <a:t>Chaque panneau présente plusieurs onglets (fonctionnalités complémentaires)</a:t>
            </a:r>
            <a:endParaRPr sz="18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1867400" y="3377538"/>
            <a:ext cx="28335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B5394"/>
                </a:solidFill>
              </a:rPr>
              <a:t>Panneau </a:t>
            </a:r>
            <a:br>
              <a:rPr lang="en-US" sz="1800" b="1">
                <a:solidFill>
                  <a:srgbClr val="0B5394"/>
                </a:solidFill>
              </a:rPr>
            </a:br>
            <a:r>
              <a:rPr lang="en-US" sz="1800" b="1">
                <a:solidFill>
                  <a:srgbClr val="0B5394"/>
                </a:solidFill>
              </a:rPr>
              <a:t>éditeur de scripts</a:t>
            </a:r>
            <a:endParaRPr sz="1800" b="1">
              <a:solidFill>
                <a:srgbClr val="0B5394"/>
              </a:solidFill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3476725" y="5180000"/>
            <a:ext cx="18312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B5394"/>
                </a:solidFill>
              </a:rPr>
              <a:t>Console </a:t>
            </a:r>
            <a:br>
              <a:rPr lang="en-US" sz="1800" b="1">
                <a:solidFill>
                  <a:srgbClr val="0B5394"/>
                </a:solidFill>
              </a:rPr>
            </a:br>
            <a:r>
              <a:rPr lang="en-US" sz="1800" b="1">
                <a:solidFill>
                  <a:srgbClr val="0B5394"/>
                </a:solidFill>
              </a:rPr>
              <a:t>(+ un onglet terminal)</a:t>
            </a:r>
            <a:endParaRPr sz="1800" b="1">
              <a:solidFill>
                <a:srgbClr val="0B5394"/>
              </a:solidFill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5732100" y="3329000"/>
            <a:ext cx="35592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B5394"/>
                </a:solidFill>
              </a:rPr>
              <a:t>Environnement </a:t>
            </a:r>
            <a:br>
              <a:rPr lang="en-US" sz="1800" b="1">
                <a:solidFill>
                  <a:srgbClr val="0B5394"/>
                </a:solidFill>
              </a:rPr>
            </a:br>
            <a:r>
              <a:rPr lang="en-US" sz="1800" b="1">
                <a:solidFill>
                  <a:srgbClr val="0B5394"/>
                </a:solidFill>
              </a:rPr>
              <a:t>(affiche les objets en mémoire)</a:t>
            </a:r>
            <a:endParaRPr sz="1800" b="1">
              <a:solidFill>
                <a:srgbClr val="0B5394"/>
              </a:solidFill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5732100" y="4924125"/>
            <a:ext cx="3559200" cy="18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-US" sz="1800" b="1">
                <a:solidFill>
                  <a:srgbClr val="0B5394"/>
                </a:solidFill>
              </a:rPr>
              <a:t>Navigation fichiers</a:t>
            </a:r>
            <a:endParaRPr sz="1800" b="1">
              <a:solidFill>
                <a:srgbClr val="0B539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-US" sz="1800" b="1">
                <a:solidFill>
                  <a:srgbClr val="0B5394"/>
                </a:solidFill>
              </a:rPr>
              <a:t>Affichage figures</a:t>
            </a:r>
            <a:endParaRPr sz="1800" b="1">
              <a:solidFill>
                <a:srgbClr val="0B539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-US" sz="1800" b="1">
                <a:solidFill>
                  <a:srgbClr val="0B5394"/>
                </a:solidFill>
              </a:rPr>
              <a:t>Chargement des librairies</a:t>
            </a:r>
            <a:endParaRPr sz="1800" b="1">
              <a:solidFill>
                <a:srgbClr val="0B539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-US" sz="1800" b="1">
                <a:solidFill>
                  <a:srgbClr val="0B5394"/>
                </a:solidFill>
              </a:rPr>
              <a:t>Aide</a:t>
            </a:r>
            <a:endParaRPr sz="1800" b="1">
              <a:solidFill>
                <a:srgbClr val="0B539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-"/>
            </a:pPr>
            <a:r>
              <a:rPr lang="en-US" sz="1800" b="1">
                <a:solidFill>
                  <a:srgbClr val="0B5394"/>
                </a:solidFill>
              </a:rPr>
              <a:t>Viewer</a:t>
            </a:r>
            <a:endParaRPr sz="1800"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2 + 3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4 * 5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6 / 4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1:10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8:-9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1,2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1.2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R sait tout faire : il compte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>
            <a:spLocks noGrp="1"/>
          </p:cNvSpPr>
          <p:nvPr>
            <p:ph type="body" idx="1"/>
          </p:nvPr>
        </p:nvSpPr>
        <p:spPr>
          <a:xfrm>
            <a:off x="381833" y="11107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a &lt;- 2           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Créer une variable nommée a et lui assigner une valeur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print(a)         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Afficher la valeur de la variable a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a                   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Même résultat: si on évoque le nom de variable, R l’imprime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b &lt;- 3            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Assigner une valeur à une seconde variable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AplusB &lt;- a + b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Effectuer un calcul avec 2 variables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print(AplusB)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Afficher le contenu de la variable AplusB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a &lt;- 7            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Changer la valeur de a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print(AplusB)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Note: le contenu de AplusB n'est pas modifié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AplusB &lt;- a + b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On recalcule AplusB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print(AplusB)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La nouvelle valeur tient compte de la modification de a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vec1 &lt;-  c(1,10)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Créer un vecteur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vec2 &lt;-  1:10  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Créer un vecteur contenant une séquence d’entiers de 1 à 10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vec2 + a                            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Somme d’un vecteur et d’un nombre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vec3 &lt;-  c("riri", "fifi", "loulou")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Vecteur de chaînes de caractères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vec3  / b                              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Diviser des chaînes de caractères par un nombre</a:t>
            </a: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34F5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## Noms de variables interdits: TRUE, FALSE, T, F, c, t, pi, data, LETTERS, letters, ...</a:t>
            </a:r>
            <a:r>
              <a:rPr lang="en-US" sz="1600" b="1">
                <a:solidFill>
                  <a:srgbClr val="1155CC"/>
                </a:solidFill>
                <a:highlight>
                  <a:srgbClr val="EFEFEF"/>
                </a:highlight>
              </a:rPr>
              <a:t>      </a:t>
            </a:r>
            <a:r>
              <a:rPr lang="en-US" sz="1600" b="1">
                <a:solidFill>
                  <a:srgbClr val="134F5C"/>
                </a:solidFill>
                <a:highlight>
                  <a:srgbClr val="EFEFEF"/>
                </a:highlight>
              </a:rPr>
              <a:t> 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  <p:grpSp>
        <p:nvGrpSpPr>
          <p:cNvPr id="287" name="Google Shape;287;p43"/>
          <p:cNvGrpSpPr/>
          <p:nvPr/>
        </p:nvGrpSpPr>
        <p:grpSpPr>
          <a:xfrm>
            <a:off x="7958150" y="2740727"/>
            <a:ext cx="2479300" cy="1542323"/>
            <a:chOff x="7958150" y="2740727"/>
            <a:chExt cx="2479300" cy="1542323"/>
          </a:xfrm>
        </p:grpSpPr>
        <p:pic>
          <p:nvPicPr>
            <p:cNvPr id="288" name="Google Shape;288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58150" y="2740727"/>
              <a:ext cx="2479300" cy="1466200"/>
            </a:xfrm>
            <a:prstGeom prst="rect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89" name="Google Shape;289;p43"/>
            <p:cNvSpPr/>
            <p:nvPr/>
          </p:nvSpPr>
          <p:spPr>
            <a:xfrm>
              <a:off x="9132650" y="3465550"/>
              <a:ext cx="564600" cy="817500"/>
            </a:xfrm>
            <a:prstGeom prst="ellipse">
              <a:avLst/>
            </a:prstGeom>
            <a:noFill/>
            <a:ln w="57225" cap="flat" cmpd="sng">
              <a:solidFill>
                <a:srgbClr val="DF0F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43"/>
          <p:cNvGrpSpPr/>
          <p:nvPr/>
        </p:nvGrpSpPr>
        <p:grpSpPr>
          <a:xfrm>
            <a:off x="7958151" y="1018427"/>
            <a:ext cx="2479300" cy="1589451"/>
            <a:chOff x="7958151" y="1018427"/>
            <a:chExt cx="2479300" cy="1589451"/>
          </a:xfrm>
        </p:grpSpPr>
        <p:pic>
          <p:nvPicPr>
            <p:cNvPr id="291" name="Google Shape;291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58151" y="1018427"/>
              <a:ext cx="2479300" cy="1589451"/>
            </a:xfrm>
            <a:prstGeom prst="rect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2" name="Google Shape;292;p43"/>
            <p:cNvSpPr/>
            <p:nvPr/>
          </p:nvSpPr>
          <p:spPr>
            <a:xfrm>
              <a:off x="9132650" y="1790375"/>
              <a:ext cx="564600" cy="817500"/>
            </a:xfrm>
            <a:prstGeom prst="ellipse">
              <a:avLst/>
            </a:prstGeom>
            <a:noFill/>
            <a:ln w="572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43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Notion de variable/objet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457825" y="2524875"/>
            <a:ext cx="9768900" cy="1424100"/>
          </a:xfrm>
          <a:prstGeom prst="rect">
            <a:avLst/>
          </a:prstGeom>
        </p:spPr>
        <p:txBody>
          <a:bodyPr spcFirstLastPara="1" wrap="square" lIns="87950" tIns="43950" rIns="87950" bIns="43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 pratique : données d'expression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25" y="1014250"/>
            <a:ext cx="8285453" cy="524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525" y="5117949"/>
            <a:ext cx="5020901" cy="1565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5" name="Google Shape;305;p45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C</a:t>
            </a: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réation d’un dossier “intro_R”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6" name="Google Shape;306;p45"/>
          <p:cNvSpPr/>
          <p:nvPr/>
        </p:nvSpPr>
        <p:spPr>
          <a:xfrm>
            <a:off x="5498531" y="5241995"/>
            <a:ext cx="1562400" cy="955500"/>
          </a:xfrm>
          <a:prstGeom prst="ellipse">
            <a:avLst/>
          </a:prstGeom>
          <a:noFill/>
          <a:ln w="57225" cap="flat" cmpd="sng">
            <a:solidFill>
              <a:srgbClr val="DF0F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45"/>
          <p:cNvCxnSpPr>
            <a:endCxn id="306" idx="0"/>
          </p:cNvCxnSpPr>
          <p:nvPr/>
        </p:nvCxnSpPr>
        <p:spPr>
          <a:xfrm>
            <a:off x="5523731" y="3565595"/>
            <a:ext cx="756000" cy="1676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50" y="2360525"/>
            <a:ext cx="9153451" cy="12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6"/>
          <p:cNvSpPr txBox="1">
            <a:spLocks noGrp="1"/>
          </p:cNvSpPr>
          <p:nvPr>
            <p:ph type="body" idx="1"/>
          </p:nvPr>
        </p:nvSpPr>
        <p:spPr>
          <a:xfrm>
            <a:off x="381825" y="1186921"/>
            <a:ext cx="99276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Dans certains cas, il faut actualiser le contenu du dossier pour pouvoir voir le nouveau sous-dossier.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Vérifiez ensuite si </a:t>
            </a:r>
            <a:r>
              <a:rPr lang="en-US"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intro_R</a:t>
            </a:r>
            <a:r>
              <a:rPr lang="en-US"/>
              <a:t> apparaît bien dans le contenu de votre dossier principal.</a:t>
            </a:r>
            <a:endParaRPr/>
          </a:p>
        </p:txBody>
      </p:sp>
      <p:sp>
        <p:nvSpPr>
          <p:cNvPr id="314" name="Google Shape;314;p46"/>
          <p:cNvSpPr/>
          <p:nvPr/>
        </p:nvSpPr>
        <p:spPr>
          <a:xfrm>
            <a:off x="9328575" y="2736675"/>
            <a:ext cx="752400" cy="538200"/>
          </a:xfrm>
          <a:prstGeom prst="ellipse">
            <a:avLst/>
          </a:prstGeom>
          <a:noFill/>
          <a:ln w="57225" cap="flat" cmpd="sng">
            <a:solidFill>
              <a:srgbClr val="DF0F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200" y="4470250"/>
            <a:ext cx="9085548" cy="151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46"/>
          <p:cNvCxnSpPr>
            <a:stCxn id="312" idx="2"/>
            <a:endCxn id="315" idx="0"/>
          </p:cNvCxnSpPr>
          <p:nvPr/>
        </p:nvCxnSpPr>
        <p:spPr>
          <a:xfrm>
            <a:off x="5274975" y="3600825"/>
            <a:ext cx="0" cy="869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7" name="Google Shape;317;p46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Actualisation du dossier</a:t>
            </a:r>
            <a:endParaRPr sz="2800"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>
            <a:spLocks noGrp="1"/>
          </p:cNvSpPr>
          <p:nvPr>
            <p:ph type="body" idx="1"/>
          </p:nvPr>
        </p:nvSpPr>
        <p:spPr>
          <a:xfrm>
            <a:off x="381829" y="1186925"/>
            <a:ext cx="49950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Double-cliquez sur le dossier “intro_R”, pour vous y déplacer.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Puisque vous venez de créer le dossier il est vide (image du bas).</a:t>
            </a:r>
            <a:endParaRPr/>
          </a:p>
        </p:txBody>
      </p:sp>
      <p:grpSp>
        <p:nvGrpSpPr>
          <p:cNvPr id="323" name="Google Shape;323;p47"/>
          <p:cNvGrpSpPr/>
          <p:nvPr/>
        </p:nvGrpSpPr>
        <p:grpSpPr>
          <a:xfrm>
            <a:off x="5608650" y="1003925"/>
            <a:ext cx="4683451" cy="3799547"/>
            <a:chOff x="5751900" y="1373875"/>
            <a:chExt cx="4683451" cy="3799547"/>
          </a:xfrm>
        </p:grpSpPr>
        <p:pic>
          <p:nvPicPr>
            <p:cNvPr id="324" name="Google Shape;324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51900" y="1373875"/>
              <a:ext cx="4683451" cy="3723225"/>
            </a:xfrm>
            <a:prstGeom prst="rect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5" name="Google Shape;325;p47"/>
            <p:cNvSpPr/>
            <p:nvPr/>
          </p:nvSpPr>
          <p:spPr>
            <a:xfrm>
              <a:off x="5751900" y="4635223"/>
              <a:ext cx="1562400" cy="538200"/>
            </a:xfrm>
            <a:prstGeom prst="ellipse">
              <a:avLst/>
            </a:prstGeom>
            <a:noFill/>
            <a:ln w="57225" cap="flat" cmpd="sng">
              <a:solidFill>
                <a:srgbClr val="DF0F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6" name="Google Shape;32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8649" y="4811176"/>
            <a:ext cx="4683450" cy="2012144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7" name="Google Shape;327;p47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Déplacement dans le dossier “intro_R” </a:t>
            </a:r>
            <a:endParaRPr sz="2800"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75" y="972125"/>
            <a:ext cx="5306297" cy="3771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48"/>
          <p:cNvGrpSpPr/>
          <p:nvPr/>
        </p:nvGrpSpPr>
        <p:grpSpPr>
          <a:xfrm>
            <a:off x="5650120" y="1111182"/>
            <a:ext cx="5159130" cy="1945900"/>
            <a:chOff x="4342958" y="4169894"/>
            <a:chExt cx="5159130" cy="1945900"/>
          </a:xfrm>
        </p:grpSpPr>
        <p:pic>
          <p:nvPicPr>
            <p:cNvPr id="334" name="Google Shape;334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42958" y="4169894"/>
              <a:ext cx="5159130" cy="1945900"/>
            </a:xfrm>
            <a:prstGeom prst="rect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35" name="Google Shape;335;p48"/>
            <p:cNvSpPr/>
            <p:nvPr/>
          </p:nvSpPr>
          <p:spPr>
            <a:xfrm>
              <a:off x="5540731" y="4311145"/>
              <a:ext cx="1562400" cy="955500"/>
            </a:xfrm>
            <a:prstGeom prst="ellipse">
              <a:avLst/>
            </a:prstGeom>
            <a:noFill/>
            <a:ln w="57225" cap="flat" cmpd="sng">
              <a:solidFill>
                <a:srgbClr val="DF0F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48"/>
          <p:cNvGrpSpPr/>
          <p:nvPr/>
        </p:nvGrpSpPr>
        <p:grpSpPr>
          <a:xfrm>
            <a:off x="5650125" y="3475425"/>
            <a:ext cx="4799627" cy="3313099"/>
            <a:chOff x="5650125" y="3475425"/>
            <a:chExt cx="4799627" cy="3313099"/>
          </a:xfrm>
        </p:grpSpPr>
        <p:pic>
          <p:nvPicPr>
            <p:cNvPr id="337" name="Google Shape;337;p48"/>
            <p:cNvPicPr preferRelativeResize="0"/>
            <p:nvPr/>
          </p:nvPicPr>
          <p:blipFill rotWithShape="1">
            <a:blip r:embed="rId5">
              <a:alphaModFix/>
            </a:blip>
            <a:srcRect l="26799" t="27692" r="22416" b="22031"/>
            <a:stretch/>
          </p:blipFill>
          <p:spPr>
            <a:xfrm>
              <a:off x="5741675" y="3475425"/>
              <a:ext cx="4708077" cy="3313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48"/>
            <p:cNvSpPr/>
            <p:nvPr/>
          </p:nvSpPr>
          <p:spPr>
            <a:xfrm>
              <a:off x="5650125" y="4860750"/>
              <a:ext cx="2325600" cy="615900"/>
            </a:xfrm>
            <a:prstGeom prst="ellipse">
              <a:avLst/>
            </a:prstGeom>
            <a:noFill/>
            <a:ln w="57225" cap="flat" cmpd="sng">
              <a:solidFill>
                <a:srgbClr val="DF0F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9" name="Google Shape;339;p48"/>
          <p:cNvCxnSpPr>
            <a:stCxn id="340" idx="7"/>
            <a:endCxn id="335" idx="2"/>
          </p:cNvCxnSpPr>
          <p:nvPr/>
        </p:nvCxnSpPr>
        <p:spPr>
          <a:xfrm rot="10800000" flipH="1">
            <a:off x="4222440" y="1730166"/>
            <a:ext cx="2625600" cy="130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p48"/>
          <p:cNvCxnSpPr>
            <a:stCxn id="335" idx="4"/>
            <a:endCxn id="338" idx="0"/>
          </p:cNvCxnSpPr>
          <p:nvPr/>
        </p:nvCxnSpPr>
        <p:spPr>
          <a:xfrm flipH="1">
            <a:off x="6812793" y="2207932"/>
            <a:ext cx="816300" cy="265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0" name="Google Shape;340;p48"/>
          <p:cNvSpPr/>
          <p:nvPr/>
        </p:nvSpPr>
        <p:spPr>
          <a:xfrm>
            <a:off x="3577922" y="2963951"/>
            <a:ext cx="755100" cy="461700"/>
          </a:xfrm>
          <a:prstGeom prst="ellipse">
            <a:avLst/>
          </a:prstGeom>
          <a:noFill/>
          <a:ln w="19050" cap="flat" cmpd="sng">
            <a:solidFill>
              <a:srgbClr val="DF0F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8"/>
          <p:cNvSpPr/>
          <p:nvPr/>
        </p:nvSpPr>
        <p:spPr>
          <a:xfrm>
            <a:off x="7627975" y="5891078"/>
            <a:ext cx="1562400" cy="615900"/>
          </a:xfrm>
          <a:prstGeom prst="ellipse">
            <a:avLst/>
          </a:prstGeom>
          <a:noFill/>
          <a:ln w="57225" cap="flat" cmpd="sng">
            <a:solidFill>
              <a:srgbClr val="DF0F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8"/>
          <p:cNvSpPr txBox="1">
            <a:spLocks noGrp="1"/>
          </p:cNvSpPr>
          <p:nvPr>
            <p:ph type="body" idx="1"/>
          </p:nvPr>
        </p:nvSpPr>
        <p:spPr>
          <a:xfrm>
            <a:off x="381829" y="4675447"/>
            <a:ext cx="4923600" cy="23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 moyen du bouton “</a:t>
            </a:r>
            <a:r>
              <a:rPr lang="en-US" b="1"/>
              <a:t>Upload</a:t>
            </a:r>
            <a:r>
              <a:rPr lang="en-US"/>
              <a:t>”, téléversez les fichiers d’expression et d’annotation depuis votre ordinateur vers votre compte sur le serveur.  </a:t>
            </a:r>
            <a:endParaRPr/>
          </a:p>
        </p:txBody>
      </p:sp>
      <p:sp>
        <p:nvSpPr>
          <p:cNvPr id="344" name="Google Shape;344;p48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Téléversement (“upload”) des données</a:t>
            </a:r>
            <a:endParaRPr sz="2800"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ource Sans Pro Black"/>
              <a:buNone/>
            </a:pPr>
            <a:r>
              <a:rPr lang="en-US" sz="28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Définissez votre dossier espace de travail (workdirectory)</a:t>
            </a:r>
            <a:endParaRPr sz="2800" b="1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00" y="1147275"/>
            <a:ext cx="5215349" cy="3313925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1" name="Google Shape;35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2975" y="1718475"/>
            <a:ext cx="4573776" cy="3693749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The “bash geek” way</a:t>
            </a: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 (</a:t>
            </a: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V</a:t>
            </a: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2, directement d</a:t>
            </a: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e</a:t>
            </a: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 votre home </a:t>
            </a: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du cluster</a:t>
            </a: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)</a:t>
            </a:r>
            <a:endParaRPr sz="2800" b="1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57" name="Google Shape;357;p50"/>
          <p:cNvSpPr txBox="1"/>
          <p:nvPr/>
        </p:nvSpPr>
        <p:spPr>
          <a:xfrm>
            <a:off x="110175" y="1157700"/>
            <a:ext cx="104430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Alternative</a:t>
            </a: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dans le terminal du cluster, téléchargez et enregistrez dans votre home les fichiers de données: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expression.txt</a:t>
            </a: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données d’expressions pour 4 échantillons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annotation.csv</a:t>
            </a: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informations sur les gènes (id, name, chr, start, stop)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Ouvrez un connection ssh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ssh [votre_login]@core.cluster.france-bioinformatique.fr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Où suis-je ?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Créez un répertoire “intro_R”  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mkdir -p ~/intro_R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Déplacez vous dans votre dossier</a:t>
            </a: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~/intro_R</a:t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Où suis-je maintenant ?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pwd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Téléchargez les données</a:t>
            </a: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srun wget </a:t>
            </a:r>
            <a:r>
              <a:rPr lang="en-US" sz="17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https://tinyurl.com/r-exprs-txt</a:t>
            </a: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--output-document=expression.txt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srun wget </a:t>
            </a:r>
            <a:r>
              <a:rPr lang="en-US" sz="17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https://tinyurl.com/r-annot-csv</a:t>
            </a:r>
            <a:r>
              <a:rPr lang="en-US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-O 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annotation.csv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Qu’y a-t-il ici ?</a:t>
            </a: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ls -l</a:t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50"/>
              <a:buFont typeface="Courier New"/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R en quelques mots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381825" y="1608200"/>
            <a:ext cx="9927600" cy="5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Langage de programmation qui permet de :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32000" marR="0" lvl="0" indent="-33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AutoNum type="arabicPeriod"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manipuler des données : importer, transformer, exporter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32000" marR="0" lvl="0" indent="-33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AutoNum type="arabicPeriod"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faire des analyses statistiques plus ou moins complexes : description, exploration, modélisation...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32000" marR="0" lvl="0" indent="-33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"/>
              <a:buAutoNum type="arabicPeriod"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créer des (jolies) figures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Disponible sur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Historique :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Char char="●"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1993 : début du projet R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Char char="●"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2000 : sortie de R 1.0.0</a:t>
            </a: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Char char="●"/>
            </a:pPr>
            <a:r>
              <a:rPr lang="en-US" sz="2200">
                <a:latin typeface="Times"/>
                <a:ea typeface="Times"/>
                <a:cs typeface="Times"/>
                <a:sym typeface="Times"/>
              </a:rPr>
              <a:t>2020 : R 4.0.2</a:t>
            </a:r>
            <a:endParaRPr sz="22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80" name="Google Shape;18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8462" y="3713150"/>
            <a:ext cx="719616" cy="71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4324" y="3713150"/>
            <a:ext cx="719616" cy="71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5325" y="3749150"/>
            <a:ext cx="719616" cy="719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>
            <a:spLocks noGrp="1"/>
          </p:cNvSpPr>
          <p:nvPr>
            <p:ph type="body" idx="1"/>
          </p:nvPr>
        </p:nvSpPr>
        <p:spPr>
          <a:xfrm>
            <a:off x="381825" y="958325"/>
            <a:ext cx="9927600" cy="61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Définir une variable qui indique le chemin du dossier de travail (working directory).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work.dir &lt;- "~/intro_R" 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Note: R interprète le caractère “~" comme le “HOME” de Linux (cela marche aussi pour Windows!)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S’il n’existe pas encore, créer le dossier de travail.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(Commande Unix équivalente: "mkdir -p ~/intro_R")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dir.create(work.dir, recursive = TRUE, showWarnings = FALSE)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Où suis-je ? (Commande Unix équivalente: "pwd")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getwd()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Aller dans ce dossier de travail (Commande Unix équivalente: "cd ~/intro_R")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setwd(work.dir)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Et maintenant, où suis-je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getwd()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Qu'y a-t-il par ici ?  (Commande Unix équivalente: "ls")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list.files()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dir()     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Un autre nom pour la même commande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1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The “R geek” way (V3, directement depuis Rstudio)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body" idx="1"/>
          </p:nvPr>
        </p:nvSpPr>
        <p:spPr>
          <a:xfrm>
            <a:off x="381833" y="1197988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Nous avons montré ci-dessus comment télécharger des fichiers en utilisant l’interface graphique de RStudio.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Alternativement, on peut télécharger des fichiers au moyen de la commande R </a:t>
            </a:r>
            <a:r>
              <a:rPr lang="en-US" b="1">
                <a:solidFill>
                  <a:srgbClr val="1155CC"/>
                </a:solidFill>
                <a:highlight>
                  <a:srgbClr val="D9D9D9"/>
                </a:highlight>
              </a:rPr>
              <a:t>download.file</a:t>
            </a:r>
            <a:r>
              <a:rPr lang="en-US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deux commandes suivantes permettent de télécharger les fichiers utilisés pour les exercices.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download.file(url = "https://tinyurl.com/r-exprs-txt", destfile = "expression.txt")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download.file(url = "https://tinyurl.com/r-annot-csv", destfile = "annotation.csv")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Note : équivalent de la commande “</a:t>
            </a:r>
            <a:r>
              <a:rPr lang="en-US">
                <a:solidFill>
                  <a:schemeClr val="dk1"/>
                </a:solidFill>
                <a:highlight>
                  <a:srgbClr val="EFEFEF"/>
                </a:highlight>
              </a:rPr>
              <a:t>wget</a:t>
            </a:r>
            <a:r>
              <a:rPr lang="en-US">
                <a:solidFill>
                  <a:schemeClr val="dk1"/>
                </a:solidFill>
              </a:rPr>
              <a:t>” sous Unix.</a:t>
            </a:r>
            <a:endParaRPr/>
          </a:p>
        </p:txBody>
      </p:sp>
      <p:sp>
        <p:nvSpPr>
          <p:cNvPr id="369" name="Google Shape;369;p52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Télécharger un fichier : the “geek” way (V3)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3"/>
          <p:cNvSpPr txBox="1">
            <a:spLocks noGrp="1"/>
          </p:cNvSpPr>
          <p:nvPr>
            <p:ph type="body" idx="1"/>
          </p:nvPr>
        </p:nvSpPr>
        <p:spPr>
          <a:xfrm>
            <a:off x="381825" y="1186923"/>
            <a:ext cx="99276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Charger le contenu du fichier "expression.txt" dans une variable nommée "exprs".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 &lt;- read.table(file = "expression.txt", header = TRUE, sep = "\t")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Accéder à l'aide d'une fonction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help(read.table)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Notation alternative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?read.table</a:t>
            </a:r>
            <a:endParaRPr b="1"/>
          </a:p>
        </p:txBody>
      </p:sp>
      <p:pic>
        <p:nvPicPr>
          <p:cNvPr id="375" name="Google Shape;37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106" y="2836675"/>
            <a:ext cx="4768600" cy="3791374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53"/>
          <p:cNvSpPr txBox="1"/>
          <p:nvPr/>
        </p:nvSpPr>
        <p:spPr>
          <a:xfrm>
            <a:off x="616850" y="4765975"/>
            <a:ext cx="4410000" cy="1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Recherche interactive sous RStudio</a:t>
            </a:r>
            <a:endParaRPr sz="1800" b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●"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Sélectionner l’onglet “Help” du panneau inférieur droit.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●"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Taper “read.table” dans la boîte de recherche.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7" name="Google Shape;377;p53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Chargement des données (dans la mémoire de R)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Imprimer toutes les valeurs.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print(exprs)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Affichage des premières lignes de l'objet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head(exprs)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 peu plus de lignes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head(exprs, n = 20)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4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Affichage de l’objet “exprs”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Dimensions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ncol(exprs)       ## Nombre de colonnes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nrow(exprs)       ## Nombre de lignes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dim(exprs)        ## Dimensions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Noms des lignes et colonnes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colnames(exprs)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rownames(exprs)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Résumé rapide des données par colonne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summary(exprs)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str(exprs)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5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Caractéristiques d’un tableau de données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Valeurs stockées dans la colonne nommée "WT1"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exprs$WT1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Notation alternative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exprs[ , "WT1"]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Sélection de plusieurs colonnes.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exprs[ , c("WT1", "WT2")]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Sélection de colonnes par leur indice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exprs[ , 2]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exprs[ , c( 3, 2)]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6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Sélection de colonnes d’un tableau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Histogramme des valeurs d’expression pour l’échantillon WT1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hist(exprs$WT1)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Histogramme du logarithme de ces valeurs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hist(log(exprs$WT1))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hist(log2(exprs$WT1))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hist(log10(exprs$WT1))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7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Histogrammes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Logarithmes (pour rappel…)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407" name="Google Shape;40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75" y="2190750"/>
            <a:ext cx="411480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9875" y="2256670"/>
            <a:ext cx="5969724" cy="292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Boite à moustache des valeurs d’expression pour l’échantillon WT1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boxplot(exprs$WT1)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Boite à moustache du logarithme de ces valeurs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boxplot(log(exprs$WT1))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boxplot(log2(exprs$WT1))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boxplot(log10(exprs$WT1))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Boite à moustache des valeurs d’expression pour les 4 échantillons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boxplot(exprs)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boxplot(exprs[,-1])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boxplot(log2(exprs[,-1]))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boxplot(exprs[,-1], log = "y")</a:t>
            </a:r>
            <a:endParaRPr b="1"/>
          </a:p>
        </p:txBody>
      </p:sp>
      <p:sp>
        <p:nvSpPr>
          <p:cNvPr id="414" name="Google Shape;414;p59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Boxplots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Expressions KO1 vs WT1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plot(x = log(exprs$WT1), y = log(exprs$KO1))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Personnalisation des paramètres graphiques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plot(x = log(exprs$WT1),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données pour l’abscisse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     y = log(exprs$KO1),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données pour l’ordonnée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     main = "Expression KO1 vs WT1",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Titre principal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     xlab = "WT1",  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légende de l’axe X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     ylab = "KO1",  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légende de l’axe Y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     pch = 16,      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caractère pour marquer les points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     las = 1,       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écrire les échelles horizontalement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     col = "red")   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couleur des points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grid()              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Ajout d’une grille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abline(a = 0, b = 1)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Ajouter la droite X = Y (intercept a = 0, pente b = 1).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60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Nuage de points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Avantages et inconvénients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381833" y="1186920"/>
            <a:ext cx="99276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r>
              <a:rPr lang="en-US" sz="2200" b="1" i="0" u="none" strike="noStrike" cap="none">
                <a:latin typeface="Times"/>
                <a:ea typeface="Times"/>
                <a:cs typeface="Times"/>
                <a:sym typeface="Times"/>
              </a:rPr>
              <a:t>Avantages</a:t>
            </a: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 :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Char char="●"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Souplesse d’utilisation pour réaliser des analyses statistiques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Char char="●"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R est libre et gratuit, même s'il existe maintenant des versions payantes de RStudio (shiny et/ou server)</a:t>
            </a: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Char char="●"/>
            </a:pPr>
            <a:r>
              <a:rPr lang="en-US" sz="2200">
                <a:latin typeface="Times"/>
                <a:ea typeface="Times"/>
                <a:cs typeface="Times"/>
                <a:sym typeface="Times"/>
              </a:rPr>
              <a:t>Reproductibilité des analyses en écrivant/sauvegardant les commandes R dans des scripts</a:t>
            </a:r>
            <a:endParaRPr sz="2200"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Char char="●"/>
            </a:pPr>
            <a:r>
              <a:rPr lang="en-US" sz="2200">
                <a:latin typeface="Times"/>
                <a:ea typeface="Times"/>
                <a:cs typeface="Times"/>
                <a:sym typeface="Times"/>
              </a:rPr>
              <a:t>Large communauté d’utilisateurs/aide en ligne</a:t>
            </a:r>
            <a:endParaRPr sz="2200"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Char char="●"/>
            </a:pPr>
            <a:r>
              <a:rPr lang="en-US" sz="2200">
                <a:latin typeface="Times"/>
                <a:ea typeface="Times"/>
                <a:cs typeface="Times"/>
                <a:sym typeface="Times"/>
              </a:rPr>
              <a:t>Grand nombre de packages spécifiques</a:t>
            </a:r>
            <a:endParaRPr sz="2200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r>
              <a:rPr lang="en-US" sz="2200" b="1" i="0" u="none" strike="noStrike" cap="none">
                <a:latin typeface="Times"/>
                <a:ea typeface="Times"/>
                <a:cs typeface="Times"/>
                <a:sym typeface="Times"/>
              </a:rPr>
              <a:t>Inconvénients</a:t>
            </a: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 :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Sélection des lignes 4 et 11 du tableau des expressions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exprs[c(4, 11), ]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Indices des lignes correspondant aux IDs ENSG00000253991 et ENSG00000099958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mygenes &lt;- c("ENSG00000253991", "ENSG00000099958")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exprs$id %in% mygenes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which(exprs$id %in% mygenes)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Afficher les lignes correspondantes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exprs[which(exprs$id %in% mygenes),   ]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61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Sélection de lignes d’un tableau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925" y="1843650"/>
            <a:ext cx="5421300" cy="387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825" y="2557199"/>
            <a:ext cx="3844250" cy="244527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2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Analyse d’expression différentielle : MA-plot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3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 de moyennes par ligne (`rowMeans`) pour un sous-ensemble donné des colonnes (WT1 et WT2).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rowMeans(exprs[   , c("WT1","WT2")])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Ajout de colonnes avec les expressions moyennes des WT et des KO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exprs$meanWT &lt;- rowMeans(exprs[   , c("WT1","WT2")])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exprs$meanKO &lt;- rowMeans(exprs[   , c("KO1","KO2")])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head(exprs)                                            ## Check the result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Fold-change KO vs WT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exprs$FC &lt;- exprs$meanKO / exprs$meanWT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head(exprs)                                            ## Check the result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Moyenne de tous les échantillons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exprs$mean &lt;- rowMeans(exprs[   , c("WT1", "WT2", "KO1", "KO2")])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3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Calculs sur les colonnes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4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MA plot représente le lien entre différence d’expression et </a:t>
            </a:r>
            <a:r>
              <a:rPr lang="en-US">
                <a:solidFill>
                  <a:schemeClr val="dk1"/>
                </a:solidFill>
              </a:rPr>
              <a:t>intensité moyenne</a:t>
            </a:r>
            <a:r>
              <a:rPr lang="en-US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 (magnitude) est le logarithme en base 2 du rapport d’expression (“log2 fold-change”)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38761D"/>
                </a:solidFill>
              </a:rPr>
              <a:t>M=log2(FC) = log2(KO/WT) = log2(KO) - log2(WT)</a:t>
            </a:r>
            <a:endParaRPr i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exprs$M &lt;- log2(exprs$FC)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(average intensity) est la moyenne des logarithmes des valeurs d'expression.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38761D"/>
                </a:solidFill>
              </a:rPr>
              <a:t>A = log2(moyenne d’échantillons)</a:t>
            </a:r>
            <a:endParaRPr i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exprs$A &lt;- log2(exprs$mean)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On peut ensuite dessiner un nuage de points (en l’agrémentant un peu)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plot(x = exprs$A, y = exprs$M, main = "MA plot",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       col = "blue", pch = 16, xlab = "A = intensity", ylab = "M = log2FC")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grid(lty = "solid", col = "lightgray")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abline(h = 0)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4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MA-plot : log</a:t>
            </a:r>
            <a:r>
              <a:rPr lang="en-US" sz="2800" b="1" baseline="-2500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FC vs intensité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5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Appliquer</a:t>
            </a:r>
            <a:r>
              <a:rPr lang="en-US">
                <a:solidFill>
                  <a:schemeClr val="dk1"/>
                </a:solidFill>
              </a:rPr>
              <a:t> une </a:t>
            </a:r>
            <a:r>
              <a:rPr lang="en-US" b="1">
                <a:solidFill>
                  <a:schemeClr val="dk1"/>
                </a:solidFill>
              </a:rPr>
              <a:t>fonction</a:t>
            </a:r>
            <a:r>
              <a:rPr lang="en-US">
                <a:solidFill>
                  <a:schemeClr val="dk1"/>
                </a:solidFill>
              </a:rPr>
              <a:t> (moyenne, variance, ...) sur chaque </a:t>
            </a:r>
            <a:r>
              <a:rPr lang="en-US" b="1">
                <a:solidFill>
                  <a:schemeClr val="dk1"/>
                </a:solidFill>
              </a:rPr>
              <a:t>ligne</a:t>
            </a:r>
            <a:r>
              <a:rPr lang="en-US">
                <a:solidFill>
                  <a:schemeClr val="dk1"/>
                </a:solidFill>
              </a:rPr>
              <a:t> d’un tableau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mean.per.row &lt;- apply(exprs[ , c("WT1", "WT2", "KO1", "KO2")], 1, mean)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mean.per.row &lt;- apply(exprs[ , c(2, 3, 4, 5)], 1, mean)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  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mean.per.row &lt;- apply(exprs[ , -1 ], 1, mean)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mean.per.row &lt;- apply(exprs[ , which(sapply(exprs, class) != "factor")], 1, mean)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var.per.row &lt;- apply(exprs[ , c("WT1", "WT2", "KO1", "KO2")], 1, var)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Appliquer</a:t>
            </a:r>
            <a:r>
              <a:rPr lang="en-US">
                <a:solidFill>
                  <a:schemeClr val="dk1"/>
                </a:solidFill>
              </a:rPr>
              <a:t> une </a:t>
            </a:r>
            <a:r>
              <a:rPr lang="en-US" b="1">
                <a:solidFill>
                  <a:schemeClr val="dk1"/>
                </a:solidFill>
              </a:rPr>
              <a:t>fonction</a:t>
            </a:r>
            <a:r>
              <a:rPr lang="en-US">
                <a:solidFill>
                  <a:schemeClr val="dk1"/>
                </a:solidFill>
              </a:rPr>
              <a:t> (moyenne, variance, ...) sur chaque </a:t>
            </a:r>
            <a:r>
              <a:rPr lang="en-US" b="1">
                <a:solidFill>
                  <a:schemeClr val="dk1"/>
                </a:solidFill>
              </a:rPr>
              <a:t>colonne</a:t>
            </a:r>
            <a:r>
              <a:rPr lang="en-US">
                <a:solidFill>
                  <a:schemeClr val="dk1"/>
                </a:solidFill>
              </a:rPr>
              <a:t> d’un tableau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mean.per.col &lt;- apply(exprs[ , c("WT1", "WT2", "KO1", "KO2")], 2, mean)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var.per.col &lt;- apply(exprs[ , c("WT1", "WT2", "KO1", "KO2")], 2, var)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5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Appliquer une fonction sur les lignes/colonnes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6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read.table(file = "annotation.csv")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read.table(file = "annotation.csv", sep = ";")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read.table(file = "annotation.csv", sep = ";", header = TRUE)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annot &lt;- read.table(file = "annotation.csv", sep = ";", header = TRUE)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dim(annot)                         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Vérifier les dimensions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head(annot)                            </a:t>
            </a:r>
            <a:r>
              <a:rPr lang="en-US" b="1">
                <a:solidFill>
                  <a:srgbClr val="38761D"/>
                </a:solidFill>
                <a:highlight>
                  <a:srgbClr val="EFEFEF"/>
                </a:highlight>
              </a:rPr>
              <a:t>## Afficher quelques lignes</a:t>
            </a:r>
            <a:endParaRPr b="1">
              <a:solidFill>
                <a:srgbClr val="38761D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Combien de gènes par chromosome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table(annot$chr)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 : combien de gènes sur le chromosome 8 ? Et sur le X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barplot(sort(table(annot$chr)), horiz = TRUE, las = 1,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            col = "lightblue",  xlab = "Number of genes")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6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Charger les annotations des gènes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7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499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1ere étape : fusionner les tableaux d’expressions et d’annotations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?merge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exprs.annot &lt;- merge(exprs, annot, by = "id")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head(exprs.annot)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17499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2eme étape : sous-ensemble des lignes pour lesquelles chr vaut 8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exprs8 &lt;- exprs.annot[which(exprs.annot$chr == 8),   ]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print(exprs8)</a:t>
            </a:r>
            <a:endParaRPr b="1">
              <a:solidFill>
                <a:srgbClr val="1155CC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17499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Exporter exprs8 dans un fichier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155CC"/>
                </a:solidFill>
                <a:highlight>
                  <a:srgbClr val="EFEFEF"/>
                </a:highlight>
              </a:rPr>
              <a:t>write.table(x = exprs8, file = "exprs8.txt", sep = "\t", row.names = FALSE, col.names = TRUE)</a:t>
            </a:r>
            <a:endParaRPr/>
          </a:p>
        </p:txBody>
      </p:sp>
      <p:sp>
        <p:nvSpPr>
          <p:cNvPr id="463" name="Google Shape;463;p67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Ma première bioinformatique intégrative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8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Tout est faisable avec R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solidFill>
                  <a:schemeClr val="dk1"/>
                </a:solidFill>
              </a:rPr>
              <a:t>Définir et comprendre l’opération mathématique/statistique</a:t>
            </a:r>
            <a:r>
              <a:rPr lang="en-US" sz="2200">
                <a:solidFill>
                  <a:schemeClr val="dk1"/>
                </a:solidFill>
              </a:rPr>
              <a:t> avant de chercher la fonction R correspondante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R est un langage :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plusieurs types et structures de données (out of scope)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énormément de commandes à découvrir (out of scope)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Google est votre ami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Une infinité de :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ressources en ligne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tutoriels pour des analyses spécifiques (e.g. DESeq2 pour le RNA-Seq)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Bonnes pratiques 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https://google.github.io/styleguide/Rguide.xml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8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Take home messages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9"/>
          <p:cNvSpPr txBox="1">
            <a:spLocks noGrp="1"/>
          </p:cNvSpPr>
          <p:nvPr>
            <p:ph type="title"/>
          </p:nvPr>
        </p:nvSpPr>
        <p:spPr>
          <a:xfrm>
            <a:off x="381825" y="13324"/>
            <a:ext cx="99276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Ressources IFB</a:t>
            </a:r>
            <a:endParaRPr/>
          </a:p>
        </p:txBody>
      </p:sp>
      <p:sp>
        <p:nvSpPr>
          <p:cNvPr id="475" name="Google Shape;475;p69"/>
          <p:cNvSpPr txBox="1">
            <a:spLocks noGrp="1"/>
          </p:cNvSpPr>
          <p:nvPr>
            <p:ph type="body" idx="1"/>
          </p:nvPr>
        </p:nvSpPr>
        <p:spPr>
          <a:xfrm>
            <a:off x="381833" y="1186920"/>
            <a:ext cx="99276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Serveur </a:t>
            </a: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RStudio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None/>
            </a:pPr>
            <a:r>
              <a:rPr lang="en-US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https://rstudio.cluster.france-bioinformatique.fr/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Jupyter lab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(inclut un serveur RStudio et plein d’autres choses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None/>
            </a:pPr>
            <a:r>
              <a:rPr lang="en-US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http://jupyterhub.cluster.france-bioinformatique.fr/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question ? Un besoin ? Un problème ? 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Contactez la communauté IFB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en-US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https://community.france-bioinformatique.fr/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360675"/>
            <a:ext cx="1089750" cy="5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1900" y="2965363"/>
            <a:ext cx="1997525" cy="8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33600" y="1460297"/>
            <a:ext cx="2757000" cy="10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07230" y="5400925"/>
            <a:ext cx="2364542" cy="10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0"/>
          <p:cNvSpPr txBox="1">
            <a:spLocks noGrp="1"/>
          </p:cNvSpPr>
          <p:nvPr>
            <p:ph type="title"/>
          </p:nvPr>
        </p:nvSpPr>
        <p:spPr>
          <a:xfrm>
            <a:off x="381825" y="13324"/>
            <a:ext cx="99276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Ressources</a:t>
            </a:r>
            <a:endParaRPr/>
          </a:p>
        </p:txBody>
      </p:sp>
      <p:pic>
        <p:nvPicPr>
          <p:cNvPr id="485" name="Google Shape;485;p7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25" y="1186925"/>
            <a:ext cx="4539551" cy="3507576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6" name="Google Shape;486;p7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302" y="1784302"/>
            <a:ext cx="4539550" cy="3518313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7" name="Google Shape;487;p70">
            <a:hlinkClick r:id="rId5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750" y="2728250"/>
            <a:ext cx="4384850" cy="3388283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8" name="Google Shape;488;p70"/>
          <p:cNvSpPr txBox="1">
            <a:spLocks noGrp="1"/>
          </p:cNvSpPr>
          <p:nvPr>
            <p:ph type="body" idx="1"/>
          </p:nvPr>
        </p:nvSpPr>
        <p:spPr>
          <a:xfrm>
            <a:off x="5459354" y="1186925"/>
            <a:ext cx="4902300" cy="5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			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https://www.r-project.org/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RStudio		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https://rstudio.com/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https://www.r-bloggers.com/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https://thinkr.fr/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Rstudio Cheatsheets (un tas de thèmes):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https://rstudio.com/resources/cheatsheets/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9" name="Google Shape;489;p7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5350" y="3185400"/>
            <a:ext cx="1082075" cy="31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7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85350" y="2535261"/>
            <a:ext cx="1001709" cy="31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7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9749" y="3185400"/>
            <a:ext cx="4539549" cy="3507827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R vs Excel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" y="1692475"/>
            <a:ext cx="5815026" cy="41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/>
        </p:nvSpPr>
        <p:spPr>
          <a:xfrm>
            <a:off x="2202975" y="6563300"/>
            <a:ext cx="62853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R-bloggers</a:t>
            </a:r>
            <a:endParaRPr/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225" y="1477175"/>
            <a:ext cx="4543100" cy="43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/>
        </p:nvSpPr>
        <p:spPr>
          <a:xfrm>
            <a:off x="6062925" y="5900225"/>
            <a:ext cx="4425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Alexandre Counis,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Les Echos, 5 oct. 2020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Geeks and repetitive tasks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 l="1545" t="1671"/>
          <a:stretch/>
        </p:blipFill>
        <p:spPr>
          <a:xfrm>
            <a:off x="1710913" y="1466000"/>
            <a:ext cx="7270175" cy="51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R sait tout faire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209" name="Google Shape;209;p37"/>
          <p:cNvCxnSpPr/>
          <p:nvPr/>
        </p:nvCxnSpPr>
        <p:spPr>
          <a:xfrm rot="10800000" flipH="1">
            <a:off x="5337142" y="1015965"/>
            <a:ext cx="17700" cy="60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37"/>
          <p:cNvSpPr txBox="1"/>
          <p:nvPr/>
        </p:nvSpPr>
        <p:spPr>
          <a:xfrm>
            <a:off x="284450" y="1870000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Filtrer des lignes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1" name="Google Shape;211;p37"/>
          <p:cNvSpPr txBox="1"/>
          <p:nvPr/>
        </p:nvSpPr>
        <p:spPr>
          <a:xfrm>
            <a:off x="1241100" y="1199125"/>
            <a:ext cx="30654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Lire un tableau de données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239600" y="3261388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Calculer une moyenne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3" name="Google Shape;213;p37"/>
          <p:cNvSpPr txBox="1"/>
          <p:nvPr/>
        </p:nvSpPr>
        <p:spPr>
          <a:xfrm>
            <a:off x="191600" y="4762863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Régression linéaire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642425" y="5482550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Tester une hypothèse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2788375" y="3140038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Réaliser une ACP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37"/>
          <p:cNvSpPr txBox="1"/>
          <p:nvPr/>
        </p:nvSpPr>
        <p:spPr>
          <a:xfrm>
            <a:off x="2855375" y="2248375"/>
            <a:ext cx="2283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Sélectionner des colonnes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7" name="Google Shape;217;p37"/>
          <p:cNvSpPr txBox="1"/>
          <p:nvPr/>
        </p:nvSpPr>
        <p:spPr>
          <a:xfrm>
            <a:off x="2696875" y="5084263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Tracer une courbe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8" name="Google Shape;218;p37"/>
          <p:cNvSpPr txBox="1"/>
          <p:nvPr/>
        </p:nvSpPr>
        <p:spPr>
          <a:xfrm>
            <a:off x="743575" y="4064350"/>
            <a:ext cx="18900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Exporter un tableau de données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9" name="Google Shape;219;p37"/>
          <p:cNvSpPr txBox="1"/>
          <p:nvPr/>
        </p:nvSpPr>
        <p:spPr>
          <a:xfrm>
            <a:off x="622075" y="2565688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Rechercher une chaîne de caractères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0" name="Google Shape;220;p37"/>
          <p:cNvSpPr txBox="1"/>
          <p:nvPr/>
        </p:nvSpPr>
        <p:spPr>
          <a:xfrm>
            <a:off x="2290575" y="1616188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Fusionner deux tableaux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191600" y="6047750"/>
            <a:ext cx="2283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Dessiner un histogramme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2695225" y="3591613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Additionner deux matrices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2788375" y="6272450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Convertir des données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2525325" y="4419075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Calculer une variance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5618450" y="1870000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data[data$x &gt; 10]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6" name="Google Shape;226;p37"/>
          <p:cNvSpPr txBox="1"/>
          <p:nvPr/>
        </p:nvSpPr>
        <p:spPr>
          <a:xfrm>
            <a:off x="6575100" y="1199125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read.table()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" name="Google Shape;227;p37"/>
          <p:cNvSpPr txBox="1"/>
          <p:nvPr/>
        </p:nvSpPr>
        <p:spPr>
          <a:xfrm>
            <a:off x="5573600" y="3261388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mean()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5525600" y="4762863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lm()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5976425" y="5482550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t.test()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8122375" y="3140038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prcomp()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8189375" y="2248375"/>
            <a:ext cx="2283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data[,c(“x”,”y”)]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2" name="Google Shape;232;p37"/>
          <p:cNvSpPr txBox="1"/>
          <p:nvPr/>
        </p:nvSpPr>
        <p:spPr>
          <a:xfrm>
            <a:off x="8030875" y="5084263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plot()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3" name="Google Shape;233;p37"/>
          <p:cNvSpPr txBox="1"/>
          <p:nvPr/>
        </p:nvSpPr>
        <p:spPr>
          <a:xfrm>
            <a:off x="5976425" y="4064338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write.table()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5710775" y="2565700"/>
            <a:ext cx="24117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grep()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7624575" y="1616188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merge()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5525600" y="6047750"/>
            <a:ext cx="22836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hist()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8029225" y="3591613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mat1 + mat2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8122375" y="6272450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as.matrix()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7859325" y="4419075"/>
            <a:ext cx="21663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var()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Modes d’utilisation (liste non exhaustive)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5" name="Google Shape;245;p38"/>
          <p:cNvSpPr txBox="1"/>
          <p:nvPr/>
        </p:nvSpPr>
        <p:spPr>
          <a:xfrm>
            <a:off x="2146668" y="1222920"/>
            <a:ext cx="81627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endParaRPr sz="2200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Localement via le terminal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r>
              <a:rPr lang="en-US" sz="2200" b="1" i="0" u="none" strike="noStrike" cap="none">
                <a:latin typeface="Times"/>
                <a:ea typeface="Times"/>
                <a:cs typeface="Times"/>
                <a:sym typeface="Times"/>
              </a:rPr>
              <a:t>Localement via RStudio (utilisation classique)</a:t>
            </a:r>
            <a:endParaRPr b="1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r>
              <a:rPr lang="en-US" sz="2200" i="0" u="none" strike="noStrike" cap="none">
                <a:latin typeface="Times"/>
                <a:ea typeface="Times"/>
                <a:cs typeface="Times"/>
                <a:sym typeface="Times"/>
              </a:rPr>
              <a:t>Sur un serveur via le terminal et une connexion ssh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i="0" u="none" strike="noStrike" cap="none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550"/>
              <a:buFont typeface="Source Sans Pro SemiBold"/>
              <a:buNone/>
            </a:pPr>
            <a:r>
              <a:rPr lang="en-US" sz="2200" b="1" i="0" u="none" strike="noStrike" cap="none">
                <a:latin typeface="Times"/>
                <a:ea typeface="Times"/>
                <a:cs typeface="Times"/>
                <a:sym typeface="Times"/>
              </a:rPr>
              <a:t>Sur un serveur via un navigateur web pour accéder à RStudio server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46" name="Google Shape;24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482" y="2708650"/>
            <a:ext cx="791505" cy="7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295" y="3984500"/>
            <a:ext cx="791505" cy="791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38"/>
          <p:cNvGrpSpPr/>
          <p:nvPr/>
        </p:nvGrpSpPr>
        <p:grpSpPr>
          <a:xfrm>
            <a:off x="152733" y="5466375"/>
            <a:ext cx="1691505" cy="791505"/>
            <a:chOff x="144000" y="4247175"/>
            <a:chExt cx="1691505" cy="791505"/>
          </a:xfrm>
        </p:grpSpPr>
        <p:pic>
          <p:nvPicPr>
            <p:cNvPr id="249" name="Google Shape;249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4000" y="4247175"/>
              <a:ext cx="791505" cy="791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4000" y="4247175"/>
              <a:ext cx="791505" cy="7915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1" name="Google Shape;251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295" y="1345200"/>
            <a:ext cx="791505" cy="79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Fichiers à récupérer </a:t>
            </a: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sur votre machine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625383" y="1157695"/>
            <a:ext cx="99276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partir d’un navigateur Web, téléchargez et enregistrez </a:t>
            </a: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sur votre</a:t>
            </a: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ordi</a:t>
            </a: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les fichiers de données:</a:t>
            </a: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expression.txt</a:t>
            </a:r>
            <a:r>
              <a:rPr lang="en-US" sz="2000">
                <a:solidFill>
                  <a:schemeClr val="dk1"/>
                </a:solidFill>
              </a:rPr>
              <a:t>: </a:t>
            </a: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données d’expressions pour 4 échantillons</a:t>
            </a: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annotation.csv</a:t>
            </a:r>
            <a:r>
              <a:rPr lang="en-US" sz="2000">
                <a:solidFill>
                  <a:schemeClr val="dk1"/>
                </a:solidFill>
              </a:rPr>
              <a:t>: </a:t>
            </a: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informations sur les gènes (id, name, chr, start, stop)</a:t>
            </a: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https://tinyurl.com/r-exprs-txt</a:t>
            </a: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https://tinyurl.com/r-annot-csv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50"/>
              <a:buFont typeface="Courier New"/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/>
        </p:nvSpPr>
        <p:spPr>
          <a:xfrm>
            <a:off x="381833" y="13320"/>
            <a:ext cx="9927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ource Sans Pro Black"/>
              <a:buNone/>
            </a:pPr>
            <a:r>
              <a:rPr lang="en-US" sz="2800" b="1">
                <a:latin typeface="Times"/>
                <a:ea typeface="Times"/>
                <a:cs typeface="Times"/>
                <a:sym typeface="Times"/>
              </a:rPr>
              <a:t>Ouverture ou c</a:t>
            </a:r>
            <a:r>
              <a:rPr lang="en-US" sz="2800" b="1" i="0" u="none" strike="noStrike" cap="none">
                <a:latin typeface="Times"/>
                <a:ea typeface="Times"/>
                <a:cs typeface="Times"/>
                <a:sym typeface="Times"/>
              </a:rPr>
              <a:t>onnexion à RStudio</a:t>
            </a:r>
            <a:endParaRPr b="1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381833" y="1186920"/>
            <a:ext cx="99276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r>
              <a:rPr lang="en-US" sz="2200">
                <a:latin typeface="Times"/>
                <a:ea typeface="Times"/>
                <a:cs typeface="Times"/>
                <a:sym typeface="Times"/>
              </a:rPr>
              <a:t>2 alternatives :</a:t>
            </a:r>
            <a:endParaRPr sz="2200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AutoNum type="arabicPeriod"/>
            </a:pPr>
            <a:r>
              <a:rPr lang="en-US" sz="2200">
                <a:latin typeface="Times"/>
                <a:ea typeface="Times"/>
                <a:cs typeface="Times"/>
                <a:sym typeface="Times"/>
              </a:rPr>
              <a:t>Ouvrir RStudio sur votre propre ordinateur (si installé)</a:t>
            </a:r>
            <a:endParaRPr sz="2200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"/>
              <a:buAutoNum type="arabicPeriod"/>
            </a:pPr>
            <a:r>
              <a:rPr lang="en-US" sz="2200" b="1">
                <a:latin typeface="Times"/>
                <a:ea typeface="Times"/>
                <a:cs typeface="Times"/>
                <a:sym typeface="Times"/>
              </a:rPr>
              <a:t>Vous connecter au serveur Web R de l’IFB :</a:t>
            </a:r>
            <a:endParaRPr sz="2200" b="1"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https://rstudio.cluster.france-bioinformatique.fr</a:t>
            </a:r>
            <a:endParaRPr sz="26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2200" b="0" i="0" u="none" strike="noStrike" cap="none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264" name="Google Shape;26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4811" y="3763249"/>
            <a:ext cx="3961625" cy="34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Pasteur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3053</Words>
  <Application>Microsoft Macintosh PowerPoint</Application>
  <PresentationFormat>Custom</PresentationFormat>
  <Paragraphs>474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Times</vt:lpstr>
      <vt:lpstr>Calibri</vt:lpstr>
      <vt:lpstr>Arial</vt:lpstr>
      <vt:lpstr>Roboto</vt:lpstr>
      <vt:lpstr>Courier New</vt:lpstr>
      <vt:lpstr>Source Sans Pro Black</vt:lpstr>
      <vt:lpstr>Source Sans Pro SemiBold</vt:lpstr>
      <vt:lpstr>Lato Light</vt:lpstr>
      <vt:lpstr>Times New Roman</vt:lpstr>
      <vt:lpstr>Noto Sans Symbols</vt:lpstr>
      <vt:lpstr>Thème Office</vt:lpstr>
      <vt:lpstr>Thème Pasteur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 pratique : données d'expression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Ressources IFB</vt:lpstr>
      <vt:lpstr>Ressources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VAN HELDEN Jacques</cp:lastModifiedBy>
  <cp:revision>2</cp:revision>
  <dcterms:modified xsi:type="dcterms:W3CDTF">2020-10-08T08:23:13Z</dcterms:modified>
</cp:coreProperties>
</file>